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4864100" cy="6845300"/>
  <p:notesSz cx="4864100" cy="68453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92" d="100"/>
          <a:sy n="92" d="100"/>
        </p:scale>
        <p:origin x="-2310" y="-108"/>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64807" y="2122043"/>
            <a:ext cx="4134485" cy="1437513"/>
          </a:xfrm>
          <a:prstGeom prst="rect">
            <a:avLst/>
          </a:prstGeom>
        </p:spPr>
        <p:txBody>
          <a:bodyPr/>
          <a:lstStyle>
            <a:lvl1pPr>
              <a:defRPr/>
            </a:lvl1pPr>
          </a:lstStyle>
          <a:p>
            <a:endParaRPr/>
          </a:p>
        </p:txBody>
      </p:sp>
      <p:sp>
        <p:nvSpPr>
          <p:cNvPr id="3" name="Holder 3"/>
          <p:cNvSpPr>
            <a:spLocks noGrp="1"/>
          </p:cNvSpPr>
          <p:nvPr>
            <p:ph type="subTitle" idx="4"/>
          </p:nvPr>
        </p:nvSpPr>
        <p:spPr>
          <a:xfrm>
            <a:off x="729615" y="3833368"/>
            <a:ext cx="3404870" cy="1711325"/>
          </a:xfrm>
          <a:prstGeom prst="rect">
            <a:avLst/>
          </a:prstGeom>
        </p:spPr>
        <p:txBody>
          <a:bodyPr/>
          <a:lstStyle>
            <a:lvl1pPr>
              <a:defRPr/>
            </a:lvl1pPr>
          </a:lstStyle>
          <a:p>
            <a:endParaRPr/>
          </a:p>
        </p:txBody>
      </p:sp>
      <p:sp>
        <p:nvSpPr>
          <p:cNvPr id="4" name="Holder 4"/>
          <p:cNvSpPr>
            <a:spLocks noGrp="1"/>
          </p:cNvSpPr>
          <p:nvPr>
            <p:ph type="ftr" sz="quarter" idx="10"/>
          </p:nvPr>
        </p:nvSpPr>
        <p:spPr/>
        <p:txBody>
          <a:bodyPr/>
          <a:lstStyle>
            <a:lvl1pPr>
              <a:defRPr/>
            </a:lvl1pPr>
          </a:lstStyle>
          <a:p>
            <a:pPr>
              <a:defRPr/>
            </a:pPr>
            <a:endParaRPr/>
          </a:p>
        </p:txBody>
      </p:sp>
      <p:sp>
        <p:nvSpPr>
          <p:cNvPr id="5" name="Holder 5"/>
          <p:cNvSpPr>
            <a:spLocks noGrp="1"/>
          </p:cNvSpPr>
          <p:nvPr>
            <p:ph type="dt" sz="half" idx="11"/>
          </p:nvPr>
        </p:nvSpPr>
        <p:spPr/>
        <p:txBody>
          <a:bodyPr/>
          <a:lstStyle>
            <a:lvl1pPr>
              <a:defRPr/>
            </a:lvl1pPr>
          </a:lstStyle>
          <a:p>
            <a:pPr>
              <a:defRPr/>
            </a:pPr>
            <a:fld id="{76ADB193-77E7-4BC4-9209-9C97C3AA880F}" type="datetimeFigureOut">
              <a:rPr lang="en-US"/>
              <a:pPr>
                <a:defRPr/>
              </a:pPr>
              <a:t>7/19/2017</a:t>
            </a:fld>
            <a:endParaRPr lang="en-US"/>
          </a:p>
        </p:txBody>
      </p:sp>
      <p:sp>
        <p:nvSpPr>
          <p:cNvPr id="6" name="Holder 6"/>
          <p:cNvSpPr>
            <a:spLocks noGrp="1"/>
          </p:cNvSpPr>
          <p:nvPr>
            <p:ph type="sldNum" sz="quarter" idx="12"/>
          </p:nvPr>
        </p:nvSpPr>
        <p:spPr/>
        <p:txBody>
          <a:bodyPr/>
          <a:lstStyle>
            <a:lvl1pPr>
              <a:defRPr/>
            </a:lvl1pPr>
          </a:lstStyle>
          <a:p>
            <a:pPr>
              <a:defRPr/>
            </a:pPr>
            <a:fld id="{F83E700A-EED6-4769-B203-A705319043A5}" type="slidenum">
              <a:rPr/>
              <a:pPr>
                <a:def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a:lvl1pPr>
          </a:lstStyle>
          <a:p>
            <a:endParaRPr/>
          </a:p>
        </p:txBody>
      </p:sp>
      <p:sp>
        <p:nvSpPr>
          <p:cNvPr id="3" name="Holder 3"/>
          <p:cNvSpPr>
            <a:spLocks noGrp="1"/>
          </p:cNvSpPr>
          <p:nvPr>
            <p:ph type="body" idx="1"/>
          </p:nvPr>
        </p:nvSpPr>
        <p:spPr/>
        <p:txBody>
          <a:bodyPr/>
          <a:lstStyle>
            <a:lvl1pPr>
              <a:defRPr/>
            </a:lvl1pPr>
          </a:lstStyle>
          <a:p>
            <a:endParaRPr/>
          </a:p>
        </p:txBody>
      </p:sp>
      <p:sp>
        <p:nvSpPr>
          <p:cNvPr id="4" name="Holder 4"/>
          <p:cNvSpPr>
            <a:spLocks noGrp="1"/>
          </p:cNvSpPr>
          <p:nvPr>
            <p:ph type="ftr" sz="quarter" idx="10"/>
          </p:nvPr>
        </p:nvSpPr>
        <p:spPr/>
        <p:txBody>
          <a:bodyPr/>
          <a:lstStyle>
            <a:lvl1pPr>
              <a:defRPr/>
            </a:lvl1pPr>
          </a:lstStyle>
          <a:p>
            <a:pPr>
              <a:defRPr/>
            </a:pPr>
            <a:endParaRPr/>
          </a:p>
        </p:txBody>
      </p:sp>
      <p:sp>
        <p:nvSpPr>
          <p:cNvPr id="5" name="Holder 5"/>
          <p:cNvSpPr>
            <a:spLocks noGrp="1"/>
          </p:cNvSpPr>
          <p:nvPr>
            <p:ph type="dt" sz="half" idx="11"/>
          </p:nvPr>
        </p:nvSpPr>
        <p:spPr/>
        <p:txBody>
          <a:bodyPr/>
          <a:lstStyle>
            <a:lvl1pPr>
              <a:defRPr/>
            </a:lvl1pPr>
          </a:lstStyle>
          <a:p>
            <a:pPr>
              <a:defRPr/>
            </a:pPr>
            <a:fld id="{E9AED1C1-71CB-41E0-935F-8FF4C949C67E}" type="datetimeFigureOut">
              <a:rPr lang="en-US"/>
              <a:pPr>
                <a:defRPr/>
              </a:pPr>
              <a:t>7/19/2017</a:t>
            </a:fld>
            <a:endParaRPr lang="en-US"/>
          </a:p>
        </p:txBody>
      </p:sp>
      <p:sp>
        <p:nvSpPr>
          <p:cNvPr id="6" name="Holder 6"/>
          <p:cNvSpPr>
            <a:spLocks noGrp="1"/>
          </p:cNvSpPr>
          <p:nvPr>
            <p:ph type="sldNum" sz="quarter" idx="12"/>
          </p:nvPr>
        </p:nvSpPr>
        <p:spPr/>
        <p:txBody>
          <a:bodyPr/>
          <a:lstStyle>
            <a:lvl1pPr>
              <a:defRPr/>
            </a:lvl1pPr>
          </a:lstStyle>
          <a:p>
            <a:pPr>
              <a:defRPr/>
            </a:pPr>
            <a:fld id="{3D4EA6BD-B7C9-4AAC-B979-3374674E5275}" type="slidenum">
              <a:rPr/>
              <a:pPr>
                <a:def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a:lvl1pPr>
          </a:lstStyle>
          <a:p>
            <a:endParaRPr/>
          </a:p>
        </p:txBody>
      </p:sp>
      <p:sp>
        <p:nvSpPr>
          <p:cNvPr id="3" name="Holder 3"/>
          <p:cNvSpPr>
            <a:spLocks noGrp="1"/>
          </p:cNvSpPr>
          <p:nvPr>
            <p:ph sz="half" idx="2"/>
          </p:nvPr>
        </p:nvSpPr>
        <p:spPr>
          <a:xfrm>
            <a:off x="243205" y="1574419"/>
            <a:ext cx="2115883" cy="4517898"/>
          </a:xfrm>
          <a:prstGeom prst="rect">
            <a:avLst/>
          </a:prstGeom>
        </p:spPr>
        <p:txBody>
          <a:bodyPr/>
          <a:lstStyle>
            <a:lvl1pPr>
              <a:defRPr/>
            </a:lvl1pPr>
          </a:lstStyle>
          <a:p>
            <a:endParaRPr/>
          </a:p>
        </p:txBody>
      </p:sp>
      <p:sp>
        <p:nvSpPr>
          <p:cNvPr id="4" name="Holder 4"/>
          <p:cNvSpPr>
            <a:spLocks noGrp="1"/>
          </p:cNvSpPr>
          <p:nvPr>
            <p:ph sz="half" idx="3"/>
          </p:nvPr>
        </p:nvSpPr>
        <p:spPr>
          <a:xfrm>
            <a:off x="2505011" y="1574419"/>
            <a:ext cx="2115883" cy="4517898"/>
          </a:xfrm>
          <a:prstGeom prst="rect">
            <a:avLst/>
          </a:prstGeom>
        </p:spPr>
        <p:txBody>
          <a:bodyPr/>
          <a:lstStyle>
            <a:lvl1pPr>
              <a:defRPr/>
            </a:lvl1pPr>
          </a:lstStyle>
          <a:p>
            <a:endParaRPr/>
          </a:p>
        </p:txBody>
      </p:sp>
      <p:sp>
        <p:nvSpPr>
          <p:cNvPr id="5" name="Holder 4"/>
          <p:cNvSpPr>
            <a:spLocks noGrp="1"/>
          </p:cNvSpPr>
          <p:nvPr>
            <p:ph type="ftr" sz="quarter" idx="10"/>
          </p:nvPr>
        </p:nvSpPr>
        <p:spPr/>
        <p:txBody>
          <a:bodyPr/>
          <a:lstStyle>
            <a:lvl1pPr>
              <a:defRPr/>
            </a:lvl1pPr>
          </a:lstStyle>
          <a:p>
            <a:pPr>
              <a:defRPr/>
            </a:pPr>
            <a:endParaRPr/>
          </a:p>
        </p:txBody>
      </p:sp>
      <p:sp>
        <p:nvSpPr>
          <p:cNvPr id="6" name="Holder 5"/>
          <p:cNvSpPr>
            <a:spLocks noGrp="1"/>
          </p:cNvSpPr>
          <p:nvPr>
            <p:ph type="dt" sz="half" idx="11"/>
          </p:nvPr>
        </p:nvSpPr>
        <p:spPr/>
        <p:txBody>
          <a:bodyPr/>
          <a:lstStyle>
            <a:lvl1pPr>
              <a:defRPr/>
            </a:lvl1pPr>
          </a:lstStyle>
          <a:p>
            <a:pPr>
              <a:defRPr/>
            </a:pPr>
            <a:fld id="{8EFC08FC-F983-4634-97B7-E6E2F289B3EF}" type="datetimeFigureOut">
              <a:rPr lang="en-US"/>
              <a:pPr>
                <a:defRPr/>
              </a:pPr>
              <a:t>7/19/2017</a:t>
            </a:fld>
            <a:endParaRPr lang="en-US"/>
          </a:p>
        </p:txBody>
      </p:sp>
      <p:sp>
        <p:nvSpPr>
          <p:cNvPr id="7" name="Holder 6"/>
          <p:cNvSpPr>
            <a:spLocks noGrp="1"/>
          </p:cNvSpPr>
          <p:nvPr>
            <p:ph type="sldNum" sz="quarter" idx="12"/>
          </p:nvPr>
        </p:nvSpPr>
        <p:spPr/>
        <p:txBody>
          <a:bodyPr/>
          <a:lstStyle>
            <a:lvl1pPr>
              <a:defRPr/>
            </a:lvl1pPr>
          </a:lstStyle>
          <a:p>
            <a:pPr>
              <a:defRPr/>
            </a:pPr>
            <a:fld id="{A3148BBF-8A43-4814-B2E3-65DADBFFD8DB}" type="slidenum">
              <a:rPr/>
              <a:pPr>
                <a:def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a:lvl1pPr>
          </a:lstStyle>
          <a:p>
            <a:endParaRPr/>
          </a:p>
        </p:txBody>
      </p:sp>
      <p:sp>
        <p:nvSpPr>
          <p:cNvPr id="3" name="Holder 4"/>
          <p:cNvSpPr>
            <a:spLocks noGrp="1"/>
          </p:cNvSpPr>
          <p:nvPr>
            <p:ph type="ftr" sz="quarter" idx="10"/>
          </p:nvPr>
        </p:nvSpPr>
        <p:spPr/>
        <p:txBody>
          <a:bodyPr/>
          <a:lstStyle>
            <a:lvl1pPr>
              <a:defRPr/>
            </a:lvl1pPr>
          </a:lstStyle>
          <a:p>
            <a:pPr>
              <a:defRPr/>
            </a:pPr>
            <a:endParaRPr/>
          </a:p>
        </p:txBody>
      </p:sp>
      <p:sp>
        <p:nvSpPr>
          <p:cNvPr id="4" name="Holder 5"/>
          <p:cNvSpPr>
            <a:spLocks noGrp="1"/>
          </p:cNvSpPr>
          <p:nvPr>
            <p:ph type="dt" sz="half" idx="11"/>
          </p:nvPr>
        </p:nvSpPr>
        <p:spPr/>
        <p:txBody>
          <a:bodyPr/>
          <a:lstStyle>
            <a:lvl1pPr>
              <a:defRPr/>
            </a:lvl1pPr>
          </a:lstStyle>
          <a:p>
            <a:pPr>
              <a:defRPr/>
            </a:pPr>
            <a:fld id="{BFD9A51E-2826-4249-B823-1EDEE110776B}" type="datetimeFigureOut">
              <a:rPr lang="en-US"/>
              <a:pPr>
                <a:defRPr/>
              </a:pPr>
              <a:t>7/19/2017</a:t>
            </a:fld>
            <a:endParaRPr lang="en-US"/>
          </a:p>
        </p:txBody>
      </p:sp>
      <p:sp>
        <p:nvSpPr>
          <p:cNvPr id="5" name="Holder 6"/>
          <p:cNvSpPr>
            <a:spLocks noGrp="1"/>
          </p:cNvSpPr>
          <p:nvPr>
            <p:ph type="sldNum" sz="quarter" idx="12"/>
          </p:nvPr>
        </p:nvSpPr>
        <p:spPr/>
        <p:txBody>
          <a:bodyPr/>
          <a:lstStyle>
            <a:lvl1pPr>
              <a:defRPr/>
            </a:lvl1pPr>
          </a:lstStyle>
          <a:p>
            <a:pPr>
              <a:defRPr/>
            </a:pPr>
            <a:fld id="{E8571152-50C9-458C-98C5-50843D51B1C3}" type="slidenum">
              <a:rPr/>
              <a:pPr>
                <a:def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4"/>
          <p:cNvSpPr>
            <a:spLocks noGrp="1"/>
          </p:cNvSpPr>
          <p:nvPr>
            <p:ph type="ftr" sz="quarter" idx="10"/>
          </p:nvPr>
        </p:nvSpPr>
        <p:spPr/>
        <p:txBody>
          <a:bodyPr/>
          <a:lstStyle>
            <a:lvl1pPr>
              <a:defRPr/>
            </a:lvl1pPr>
          </a:lstStyle>
          <a:p>
            <a:pPr>
              <a:defRPr/>
            </a:pPr>
            <a:endParaRPr/>
          </a:p>
        </p:txBody>
      </p:sp>
      <p:sp>
        <p:nvSpPr>
          <p:cNvPr id="3" name="Holder 5"/>
          <p:cNvSpPr>
            <a:spLocks noGrp="1"/>
          </p:cNvSpPr>
          <p:nvPr>
            <p:ph type="dt" sz="half" idx="11"/>
          </p:nvPr>
        </p:nvSpPr>
        <p:spPr/>
        <p:txBody>
          <a:bodyPr/>
          <a:lstStyle>
            <a:lvl1pPr>
              <a:defRPr/>
            </a:lvl1pPr>
          </a:lstStyle>
          <a:p>
            <a:pPr>
              <a:defRPr/>
            </a:pPr>
            <a:fld id="{23AC9B9F-2A47-4F7E-A0DE-34021BF3523D}" type="datetimeFigureOut">
              <a:rPr lang="en-US"/>
              <a:pPr>
                <a:defRPr/>
              </a:pPr>
              <a:t>7/19/2017</a:t>
            </a:fld>
            <a:endParaRPr lang="en-US"/>
          </a:p>
        </p:txBody>
      </p:sp>
      <p:sp>
        <p:nvSpPr>
          <p:cNvPr id="4" name="Holder 6"/>
          <p:cNvSpPr>
            <a:spLocks noGrp="1"/>
          </p:cNvSpPr>
          <p:nvPr>
            <p:ph type="sldNum" sz="quarter" idx="12"/>
          </p:nvPr>
        </p:nvSpPr>
        <p:spPr/>
        <p:txBody>
          <a:bodyPr/>
          <a:lstStyle>
            <a:lvl1pPr>
              <a:defRPr/>
            </a:lvl1pPr>
          </a:lstStyle>
          <a:p>
            <a:pPr>
              <a:defRPr/>
            </a:pPr>
            <a:fld id="{E4E6E4CD-A4EA-4AC6-B472-385484FB6F83}" type="slidenum">
              <a:rPr/>
              <a:pPr>
                <a:def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Holder 2"/>
          <p:cNvSpPr>
            <a:spLocks noGrp="1"/>
          </p:cNvSpPr>
          <p:nvPr>
            <p:ph type="title"/>
          </p:nvPr>
        </p:nvSpPr>
        <p:spPr bwMode="auto">
          <a:xfrm>
            <a:off x="242888" y="273050"/>
            <a:ext cx="4378325" cy="10953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en-US" smtClean="0"/>
          </a:p>
        </p:txBody>
      </p:sp>
      <p:sp>
        <p:nvSpPr>
          <p:cNvPr id="1027" name="Holder 3"/>
          <p:cNvSpPr>
            <a:spLocks noGrp="1"/>
          </p:cNvSpPr>
          <p:nvPr>
            <p:ph type="body" idx="1"/>
          </p:nvPr>
        </p:nvSpPr>
        <p:spPr bwMode="auto">
          <a:xfrm>
            <a:off x="242888" y="1574800"/>
            <a:ext cx="4378325" cy="451802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en-US" smtClean="0"/>
          </a:p>
        </p:txBody>
      </p:sp>
      <p:sp>
        <p:nvSpPr>
          <p:cNvPr id="4" name="Holder 4"/>
          <p:cNvSpPr>
            <a:spLocks noGrp="1"/>
          </p:cNvSpPr>
          <p:nvPr>
            <p:ph type="ftr" sz="quarter" idx="5"/>
          </p:nvPr>
        </p:nvSpPr>
        <p:spPr>
          <a:xfrm>
            <a:off x="1654175" y="6365875"/>
            <a:ext cx="1555750" cy="342900"/>
          </a:xfrm>
          <a:prstGeom prst="rect">
            <a:avLst/>
          </a:prstGeom>
        </p:spPr>
        <p:txBody>
          <a:bodyPr wrap="square" lIns="0" tIns="0" rIns="0" bIns="0">
            <a:spAutoFit/>
          </a:bodyPr>
          <a:lstStyle>
            <a:lvl1pPr algn="ctr" fontAlgn="auto">
              <a:spcBef>
                <a:spcPts val="0"/>
              </a:spcBef>
              <a:spcAft>
                <a:spcPts val="0"/>
              </a:spcAft>
              <a:defRPr>
                <a:solidFill>
                  <a:schemeClr val="tx1">
                    <a:tint val="75000"/>
                  </a:schemeClr>
                </a:solidFill>
                <a:latin typeface="+mn-lt"/>
              </a:defRPr>
            </a:lvl1pPr>
          </a:lstStyle>
          <a:p>
            <a:pPr>
              <a:defRPr/>
            </a:pPr>
            <a:endParaRPr/>
          </a:p>
        </p:txBody>
      </p:sp>
      <p:sp>
        <p:nvSpPr>
          <p:cNvPr id="5" name="Holder 5"/>
          <p:cNvSpPr>
            <a:spLocks noGrp="1"/>
          </p:cNvSpPr>
          <p:nvPr>
            <p:ph type="dt" sz="half" idx="6"/>
          </p:nvPr>
        </p:nvSpPr>
        <p:spPr>
          <a:xfrm>
            <a:off x="242888" y="6365875"/>
            <a:ext cx="1119187" cy="342900"/>
          </a:xfrm>
          <a:prstGeom prst="rect">
            <a:avLst/>
          </a:prstGeom>
        </p:spPr>
        <p:txBody>
          <a:bodyPr wrap="square" lIns="0" tIns="0" rIns="0" bIns="0">
            <a:spAutoFit/>
          </a:bodyPr>
          <a:lstStyle>
            <a:lvl1pPr algn="l" fontAlgn="auto">
              <a:spcBef>
                <a:spcPts val="0"/>
              </a:spcBef>
              <a:spcAft>
                <a:spcPts val="0"/>
              </a:spcAft>
              <a:defRPr>
                <a:solidFill>
                  <a:schemeClr val="tx1">
                    <a:tint val="75000"/>
                  </a:schemeClr>
                </a:solidFill>
                <a:latin typeface="+mn-lt"/>
              </a:defRPr>
            </a:lvl1pPr>
          </a:lstStyle>
          <a:p>
            <a:pPr>
              <a:defRPr/>
            </a:pPr>
            <a:fld id="{77387EBB-8256-495B-B5A0-AA5224AE3986}" type="datetimeFigureOut">
              <a:rPr lang="en-US"/>
              <a:pPr>
                <a:defRPr/>
              </a:pPr>
              <a:t>7/19/2017</a:t>
            </a:fld>
            <a:endParaRPr lang="en-US"/>
          </a:p>
        </p:txBody>
      </p:sp>
      <p:sp>
        <p:nvSpPr>
          <p:cNvPr id="6" name="Holder 6"/>
          <p:cNvSpPr>
            <a:spLocks noGrp="1"/>
          </p:cNvSpPr>
          <p:nvPr>
            <p:ph type="sldNum" sz="quarter" idx="7"/>
          </p:nvPr>
        </p:nvSpPr>
        <p:spPr>
          <a:xfrm>
            <a:off x="3502025" y="6365875"/>
            <a:ext cx="1119188" cy="342900"/>
          </a:xfrm>
          <a:prstGeom prst="rect">
            <a:avLst/>
          </a:prstGeom>
        </p:spPr>
        <p:txBody>
          <a:bodyPr wrap="square" lIns="0" tIns="0" rIns="0" bIns="0">
            <a:spAutoFit/>
          </a:bodyPr>
          <a:lstStyle>
            <a:lvl1pPr algn="r" fontAlgn="auto">
              <a:spcBef>
                <a:spcPts val="0"/>
              </a:spcBef>
              <a:spcAft>
                <a:spcPts val="0"/>
              </a:spcAft>
              <a:defRPr>
                <a:solidFill>
                  <a:schemeClr val="tx1">
                    <a:tint val="75000"/>
                  </a:schemeClr>
                </a:solidFill>
                <a:latin typeface="+mn-lt"/>
              </a:defRPr>
            </a:lvl1pPr>
          </a:lstStyle>
          <a:p>
            <a:pPr>
              <a:defRPr/>
            </a:pPr>
            <a:fld id="{7EC8CBD6-D8A6-4C9C-B989-FA1488B820B0}" type="slidenum">
              <a:rPr/>
              <a:pPr>
                <a:def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eaLnBrk="0" fontAlgn="base" hangingPunct="0">
        <a:spcBef>
          <a:spcPct val="0"/>
        </a:spcBef>
        <a:spcAft>
          <a:spcPct val="0"/>
        </a:spcAft>
        <a:defRPr sz="4400">
          <a:solidFill>
            <a:schemeClr val="tx2"/>
          </a:solidFill>
          <a:latin typeface="Calibri" pitchFamily="34" charset="0"/>
        </a:defRPr>
      </a:lvl6pPr>
      <a:lvl7pPr marL="914400" algn="ctr" rtl="0" eaLnBrk="0" fontAlgn="base" hangingPunct="0">
        <a:spcBef>
          <a:spcPct val="0"/>
        </a:spcBef>
        <a:spcAft>
          <a:spcPct val="0"/>
        </a:spcAft>
        <a:defRPr sz="4400">
          <a:solidFill>
            <a:schemeClr val="tx2"/>
          </a:solidFill>
          <a:latin typeface="Calibri" pitchFamily="34" charset="0"/>
        </a:defRPr>
      </a:lvl7pPr>
      <a:lvl8pPr marL="1371600" algn="ctr" rtl="0" eaLnBrk="0" fontAlgn="base" hangingPunct="0">
        <a:spcBef>
          <a:spcPct val="0"/>
        </a:spcBef>
        <a:spcAft>
          <a:spcPct val="0"/>
        </a:spcAft>
        <a:defRPr sz="4400">
          <a:solidFill>
            <a:schemeClr val="tx2"/>
          </a:solidFill>
          <a:latin typeface="Calibri" pitchFamily="34" charset="0"/>
        </a:defRPr>
      </a:lvl8pPr>
      <a:lvl9pPr marL="1828800" algn="ctr" rtl="0" eaLnBrk="0" fontAlgn="base" hangingPunct="0">
        <a:spcBef>
          <a:spcPct val="0"/>
        </a:spcBef>
        <a:spcAft>
          <a:spcPct val="0"/>
        </a:spcAft>
        <a:defRPr sz="4400">
          <a:solidFill>
            <a:schemeClr val="tx2"/>
          </a:solidFill>
          <a:latin typeface="Calibri" pitchFamily="34" charset="0"/>
        </a:defRPr>
      </a:lvl9pPr>
    </p:titleStyle>
    <p:bodyStyle>
      <a:lvl1pPr algn="l" rtl="0" eaLnBrk="0" fontAlgn="base" hangingPunct="0">
        <a:spcBef>
          <a:spcPct val="20000"/>
        </a:spcBef>
        <a:spcAft>
          <a:spcPct val="0"/>
        </a:spcAft>
        <a:buChar char="•"/>
        <a:defRPr sz="3200">
          <a:solidFill>
            <a:schemeClr val="tx1"/>
          </a:solidFill>
          <a:latin typeface="+mn-lt"/>
          <a:ea typeface="+mn-ea"/>
          <a:cs typeface="+mn-cs"/>
        </a:defRPr>
      </a:lvl1pPr>
      <a:lvl2pPr marL="457200" algn="l" rtl="0" eaLnBrk="0" fontAlgn="base" hangingPunct="0">
        <a:spcBef>
          <a:spcPct val="20000"/>
        </a:spcBef>
        <a:spcAft>
          <a:spcPct val="0"/>
        </a:spcAft>
        <a:buChar char="–"/>
        <a:defRPr sz="2800">
          <a:solidFill>
            <a:schemeClr val="tx1"/>
          </a:solidFill>
          <a:latin typeface="+mn-lt"/>
          <a:ea typeface="+mn-ea"/>
          <a:cs typeface="+mn-cs"/>
        </a:defRPr>
      </a:lvl2pPr>
      <a:lvl3pPr marL="914400" algn="l" rtl="0" eaLnBrk="0" fontAlgn="base" hangingPunct="0">
        <a:spcBef>
          <a:spcPct val="20000"/>
        </a:spcBef>
        <a:spcAft>
          <a:spcPct val="0"/>
        </a:spcAft>
        <a:buChar char="•"/>
        <a:defRPr sz="2400">
          <a:solidFill>
            <a:schemeClr val="tx1"/>
          </a:solidFill>
          <a:latin typeface="+mn-lt"/>
          <a:ea typeface="+mn-ea"/>
          <a:cs typeface="+mn-cs"/>
        </a:defRPr>
      </a:lvl3pPr>
      <a:lvl4pPr marL="1371600" algn="l" rtl="0" eaLnBrk="0" fontAlgn="base" hangingPunct="0">
        <a:spcBef>
          <a:spcPct val="20000"/>
        </a:spcBef>
        <a:spcAft>
          <a:spcPct val="0"/>
        </a:spcAft>
        <a:buChar char="–"/>
        <a:defRPr sz="2000">
          <a:solidFill>
            <a:schemeClr val="tx1"/>
          </a:solidFill>
          <a:latin typeface="+mn-lt"/>
          <a:ea typeface="+mn-ea"/>
          <a:cs typeface="+mn-cs"/>
        </a:defRPr>
      </a:lvl4pPr>
      <a:lvl5pPr marL="1828800" algn="l" rtl="0" eaLnBrk="0" fontAlgn="base" hangingPunct="0">
        <a:spcBef>
          <a:spcPct val="20000"/>
        </a:spcBef>
        <a:spcAft>
          <a:spcPct val="0"/>
        </a:spcAft>
        <a:buChar char="»"/>
        <a:defRPr sz="2000">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jpe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9" name="object 2"/>
          <p:cNvSpPr>
            <a:spLocks noChangeArrowheads="1"/>
          </p:cNvSpPr>
          <p:nvPr/>
        </p:nvSpPr>
        <p:spPr bwMode="auto">
          <a:xfrm>
            <a:off x="0" y="6350"/>
            <a:ext cx="4862513" cy="683895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0" name="object 3"/>
          <p:cNvSpPr>
            <a:spLocks noChangeArrowheads="1"/>
          </p:cNvSpPr>
          <p:nvPr/>
        </p:nvSpPr>
        <p:spPr bwMode="auto">
          <a:xfrm>
            <a:off x="4264025" y="6426200"/>
            <a:ext cx="450850" cy="123825"/>
          </a:xfrm>
          <a:custGeom>
            <a:avLst/>
            <a:gdLst>
              <a:gd name="T0" fmla="*/ 0 w 450214"/>
              <a:gd name="T1" fmla="*/ 0 h 124459"/>
              <a:gd name="T2" fmla="*/ 450214 w 450214"/>
              <a:gd name="T3" fmla="*/ 124459 h 124459"/>
            </a:gdLst>
            <a:ahLst/>
            <a:cxnLst/>
            <a:rect l="T0" t="T1" r="T2" b="T3"/>
            <a:pathLst>
              <a:path w="450214" h="124459">
                <a:moveTo>
                  <a:pt x="101779" y="36372"/>
                </a:moveTo>
                <a:lnTo>
                  <a:pt x="55270" y="36372"/>
                </a:lnTo>
                <a:lnTo>
                  <a:pt x="57086" y="37045"/>
                </a:lnTo>
                <a:lnTo>
                  <a:pt x="59715" y="39725"/>
                </a:lnTo>
                <a:lnTo>
                  <a:pt x="60350" y="41541"/>
                </a:lnTo>
                <a:lnTo>
                  <a:pt x="60350" y="45758"/>
                </a:lnTo>
                <a:lnTo>
                  <a:pt x="59842" y="47688"/>
                </a:lnTo>
                <a:lnTo>
                  <a:pt x="57886" y="51650"/>
                </a:lnTo>
                <a:lnTo>
                  <a:pt x="56083" y="54190"/>
                </a:lnTo>
                <a:lnTo>
                  <a:pt x="0" y="121030"/>
                </a:lnTo>
                <a:lnTo>
                  <a:pt x="102260" y="121030"/>
                </a:lnTo>
                <a:lnTo>
                  <a:pt x="102260" y="87998"/>
                </a:lnTo>
                <a:lnTo>
                  <a:pt x="72059" y="87998"/>
                </a:lnTo>
                <a:lnTo>
                  <a:pt x="82118" y="79565"/>
                </a:lnTo>
                <a:lnTo>
                  <a:pt x="102425" y="50393"/>
                </a:lnTo>
                <a:lnTo>
                  <a:pt x="102425" y="43586"/>
                </a:lnTo>
                <a:lnTo>
                  <a:pt x="101779" y="36372"/>
                </a:lnTo>
                <a:close/>
              </a:path>
              <a:path w="450214" h="124459">
                <a:moveTo>
                  <a:pt x="53987" y="0"/>
                </a:moveTo>
                <a:lnTo>
                  <a:pt x="18135" y="12953"/>
                </a:lnTo>
                <a:lnTo>
                  <a:pt x="5194" y="50291"/>
                </a:lnTo>
                <a:lnTo>
                  <a:pt x="45097" y="50291"/>
                </a:lnTo>
                <a:lnTo>
                  <a:pt x="45097" y="45478"/>
                </a:lnTo>
                <a:lnTo>
                  <a:pt x="45732" y="41960"/>
                </a:lnTo>
                <a:lnTo>
                  <a:pt x="48260" y="37490"/>
                </a:lnTo>
                <a:lnTo>
                  <a:pt x="50241" y="36372"/>
                </a:lnTo>
                <a:lnTo>
                  <a:pt x="101779" y="36372"/>
                </a:lnTo>
                <a:lnTo>
                  <a:pt x="101592" y="34283"/>
                </a:lnTo>
                <a:lnTo>
                  <a:pt x="73696" y="2997"/>
                </a:lnTo>
                <a:lnTo>
                  <a:pt x="64373" y="748"/>
                </a:lnTo>
                <a:lnTo>
                  <a:pt x="53987" y="0"/>
                </a:lnTo>
                <a:close/>
              </a:path>
              <a:path w="450214" h="124459">
                <a:moveTo>
                  <a:pt x="169621" y="0"/>
                </a:moveTo>
                <a:lnTo>
                  <a:pt x="131826" y="16560"/>
                </a:lnTo>
                <a:lnTo>
                  <a:pt x="118021" y="62014"/>
                </a:lnTo>
                <a:lnTo>
                  <a:pt x="118885" y="75660"/>
                </a:lnTo>
                <a:lnTo>
                  <a:pt x="139410" y="114831"/>
                </a:lnTo>
                <a:lnTo>
                  <a:pt x="169621" y="124218"/>
                </a:lnTo>
                <a:lnTo>
                  <a:pt x="181067" y="123175"/>
                </a:lnTo>
                <a:lnTo>
                  <a:pt x="213431" y="98627"/>
                </a:lnTo>
                <a:lnTo>
                  <a:pt x="217912" y="86994"/>
                </a:lnTo>
                <a:lnTo>
                  <a:pt x="166268" y="86994"/>
                </a:lnTo>
                <a:lnTo>
                  <a:pt x="163804" y="84988"/>
                </a:lnTo>
                <a:lnTo>
                  <a:pt x="162280" y="80987"/>
                </a:lnTo>
                <a:lnTo>
                  <a:pt x="160705" y="76974"/>
                </a:lnTo>
                <a:lnTo>
                  <a:pt x="159945" y="70764"/>
                </a:lnTo>
                <a:lnTo>
                  <a:pt x="159931" y="53225"/>
                </a:lnTo>
                <a:lnTo>
                  <a:pt x="160680" y="46875"/>
                </a:lnTo>
                <a:lnTo>
                  <a:pt x="163753" y="39001"/>
                </a:lnTo>
                <a:lnTo>
                  <a:pt x="166217" y="37045"/>
                </a:lnTo>
                <a:lnTo>
                  <a:pt x="217909" y="37045"/>
                </a:lnTo>
                <a:lnTo>
                  <a:pt x="217701" y="36058"/>
                </a:lnTo>
                <a:lnTo>
                  <a:pt x="191147" y="4108"/>
                </a:lnTo>
                <a:lnTo>
                  <a:pt x="181036" y="1026"/>
                </a:lnTo>
                <a:lnTo>
                  <a:pt x="169621" y="0"/>
                </a:lnTo>
                <a:close/>
              </a:path>
              <a:path w="450214" h="124459">
                <a:moveTo>
                  <a:pt x="217909" y="37045"/>
                </a:moveTo>
                <a:lnTo>
                  <a:pt x="172948" y="37045"/>
                </a:lnTo>
                <a:lnTo>
                  <a:pt x="175387" y="39027"/>
                </a:lnTo>
                <a:lnTo>
                  <a:pt x="178447" y="47015"/>
                </a:lnTo>
                <a:lnTo>
                  <a:pt x="179197" y="53225"/>
                </a:lnTo>
                <a:lnTo>
                  <a:pt x="179209" y="70764"/>
                </a:lnTo>
                <a:lnTo>
                  <a:pt x="178447" y="77101"/>
                </a:lnTo>
                <a:lnTo>
                  <a:pt x="175387" y="85013"/>
                </a:lnTo>
                <a:lnTo>
                  <a:pt x="172948" y="86994"/>
                </a:lnTo>
                <a:lnTo>
                  <a:pt x="217912" y="86994"/>
                </a:lnTo>
                <a:lnTo>
                  <a:pt x="220265" y="75793"/>
                </a:lnTo>
                <a:lnTo>
                  <a:pt x="221119" y="62014"/>
                </a:lnTo>
                <a:lnTo>
                  <a:pt x="220265" y="48243"/>
                </a:lnTo>
                <a:lnTo>
                  <a:pt x="217909" y="37045"/>
                </a:lnTo>
                <a:close/>
              </a:path>
              <a:path w="450214" h="124459">
                <a:moveTo>
                  <a:pt x="310972" y="2336"/>
                </a:moveTo>
                <a:lnTo>
                  <a:pt x="249948" y="2336"/>
                </a:lnTo>
                <a:lnTo>
                  <a:pt x="249948" y="38722"/>
                </a:lnTo>
                <a:lnTo>
                  <a:pt x="267881" y="38722"/>
                </a:lnTo>
                <a:lnTo>
                  <a:pt x="267881" y="121030"/>
                </a:lnTo>
                <a:lnTo>
                  <a:pt x="310972" y="121030"/>
                </a:lnTo>
                <a:lnTo>
                  <a:pt x="310972" y="2336"/>
                </a:lnTo>
                <a:close/>
              </a:path>
              <a:path w="450214" h="124459">
                <a:moveTo>
                  <a:pt x="389928" y="78625"/>
                </a:moveTo>
                <a:lnTo>
                  <a:pt x="348691" y="78625"/>
                </a:lnTo>
                <a:lnTo>
                  <a:pt x="348691" y="78955"/>
                </a:lnTo>
                <a:lnTo>
                  <a:pt x="370052" y="117441"/>
                </a:lnTo>
                <a:lnTo>
                  <a:pt x="400659" y="124218"/>
                </a:lnTo>
                <a:lnTo>
                  <a:pt x="411453" y="123563"/>
                </a:lnTo>
                <a:lnTo>
                  <a:pt x="446922" y="101482"/>
                </a:lnTo>
                <a:lnTo>
                  <a:pt x="449757" y="90855"/>
                </a:lnTo>
                <a:lnTo>
                  <a:pt x="396163" y="90855"/>
                </a:lnTo>
                <a:lnTo>
                  <a:pt x="393979" y="89827"/>
                </a:lnTo>
                <a:lnTo>
                  <a:pt x="390931" y="85712"/>
                </a:lnTo>
                <a:lnTo>
                  <a:pt x="390093" y="82664"/>
                </a:lnTo>
                <a:lnTo>
                  <a:pt x="389928" y="78625"/>
                </a:lnTo>
                <a:close/>
              </a:path>
              <a:path w="450214" h="124459">
                <a:moveTo>
                  <a:pt x="447613" y="70904"/>
                </a:moveTo>
                <a:lnTo>
                  <a:pt x="400431" y="70904"/>
                </a:lnTo>
                <a:lnTo>
                  <a:pt x="403313" y="71767"/>
                </a:lnTo>
                <a:lnTo>
                  <a:pt x="407365" y="75298"/>
                </a:lnTo>
                <a:lnTo>
                  <a:pt x="408368" y="77838"/>
                </a:lnTo>
                <a:lnTo>
                  <a:pt x="408368" y="84061"/>
                </a:lnTo>
                <a:lnTo>
                  <a:pt x="407504" y="86410"/>
                </a:lnTo>
                <a:lnTo>
                  <a:pt x="404101" y="89966"/>
                </a:lnTo>
                <a:lnTo>
                  <a:pt x="401802" y="90855"/>
                </a:lnTo>
                <a:lnTo>
                  <a:pt x="449757" y="90855"/>
                </a:lnTo>
                <a:lnTo>
                  <a:pt x="450203" y="86410"/>
                </a:lnTo>
                <a:lnTo>
                  <a:pt x="450194" y="77838"/>
                </a:lnTo>
                <a:lnTo>
                  <a:pt x="448437" y="71970"/>
                </a:lnTo>
                <a:lnTo>
                  <a:pt x="447613" y="70904"/>
                </a:lnTo>
                <a:close/>
              </a:path>
              <a:path w="450214" h="124459">
                <a:moveTo>
                  <a:pt x="445538" y="31508"/>
                </a:moveTo>
                <a:lnTo>
                  <a:pt x="401777" y="31508"/>
                </a:lnTo>
                <a:lnTo>
                  <a:pt x="403402" y="32156"/>
                </a:lnTo>
                <a:lnTo>
                  <a:pt x="405904" y="34772"/>
                </a:lnTo>
                <a:lnTo>
                  <a:pt x="406527" y="36461"/>
                </a:lnTo>
                <a:lnTo>
                  <a:pt x="406527" y="41236"/>
                </a:lnTo>
                <a:lnTo>
                  <a:pt x="405574" y="43294"/>
                </a:lnTo>
                <a:lnTo>
                  <a:pt x="403707" y="44691"/>
                </a:lnTo>
                <a:lnTo>
                  <a:pt x="401828" y="46062"/>
                </a:lnTo>
                <a:lnTo>
                  <a:pt x="399072" y="46761"/>
                </a:lnTo>
                <a:lnTo>
                  <a:pt x="393611" y="46761"/>
                </a:lnTo>
                <a:lnTo>
                  <a:pt x="393611" y="70992"/>
                </a:lnTo>
                <a:lnTo>
                  <a:pt x="400431" y="70904"/>
                </a:lnTo>
                <a:lnTo>
                  <a:pt x="447613" y="70904"/>
                </a:lnTo>
                <a:lnTo>
                  <a:pt x="441058" y="62407"/>
                </a:lnTo>
                <a:lnTo>
                  <a:pt x="435698" y="59220"/>
                </a:lnTo>
                <a:lnTo>
                  <a:pt x="428650" y="57657"/>
                </a:lnTo>
                <a:lnTo>
                  <a:pt x="434378" y="55625"/>
                </a:lnTo>
                <a:lnTo>
                  <a:pt x="445757" y="33527"/>
                </a:lnTo>
                <a:lnTo>
                  <a:pt x="445538" y="31508"/>
                </a:lnTo>
                <a:close/>
              </a:path>
              <a:path w="450214" h="124459">
                <a:moveTo>
                  <a:pt x="400799" y="0"/>
                </a:moveTo>
                <a:lnTo>
                  <a:pt x="360898" y="15800"/>
                </a:lnTo>
                <a:lnTo>
                  <a:pt x="353885" y="39890"/>
                </a:lnTo>
                <a:lnTo>
                  <a:pt x="393446" y="39890"/>
                </a:lnTo>
                <a:lnTo>
                  <a:pt x="393446" y="37185"/>
                </a:lnTo>
                <a:lnTo>
                  <a:pt x="394004" y="35115"/>
                </a:lnTo>
                <a:lnTo>
                  <a:pt x="396189" y="32232"/>
                </a:lnTo>
                <a:lnTo>
                  <a:pt x="397751" y="31508"/>
                </a:lnTo>
                <a:lnTo>
                  <a:pt x="445538" y="31508"/>
                </a:lnTo>
                <a:lnTo>
                  <a:pt x="444986" y="26398"/>
                </a:lnTo>
                <a:lnTo>
                  <a:pt x="410460" y="580"/>
                </a:lnTo>
                <a:lnTo>
                  <a:pt x="400799" y="0"/>
                </a:lnTo>
                <a:close/>
              </a:path>
            </a:pathLst>
          </a:custGeom>
          <a:solidFill>
            <a:srgbClr val="FFFFFF"/>
          </a:solidFill>
          <a:ln w="9525">
            <a:noFill/>
            <a:miter lim="800000"/>
            <a:headEnd/>
            <a:tailEnd/>
          </a:ln>
        </p:spPr>
        <p:txBody>
          <a:bodyPr lIns="0" tIns="0" rIns="0" bIns="0"/>
          <a:lstStyle/>
          <a:p>
            <a:endParaRPr lang="en-US">
              <a:latin typeface="Calibri" pitchFamily="34" charset="0"/>
            </a:endParaRPr>
          </a:p>
        </p:txBody>
      </p:sp>
      <p:sp>
        <p:nvSpPr>
          <p:cNvPr id="7171" name="object 7"/>
          <p:cNvSpPr>
            <a:spLocks noChangeArrowheads="1"/>
          </p:cNvSpPr>
          <p:nvPr/>
        </p:nvSpPr>
        <p:spPr bwMode="auto">
          <a:xfrm>
            <a:off x="1941513" y="738188"/>
            <a:ext cx="2557462" cy="384175"/>
          </a:xfrm>
          <a:custGeom>
            <a:avLst/>
            <a:gdLst>
              <a:gd name="T0" fmla="*/ 0 w 2558415"/>
              <a:gd name="T1" fmla="*/ 0 h 382905"/>
              <a:gd name="T2" fmla="*/ 2558415 w 2558415"/>
              <a:gd name="T3" fmla="*/ 382905 h 382905"/>
            </a:gdLst>
            <a:ahLst/>
            <a:cxnLst/>
            <a:rect l="T0" t="T1" r="T2" b="T3"/>
            <a:pathLst>
              <a:path w="2558415" h="382905">
                <a:moveTo>
                  <a:pt x="124167" y="20688"/>
                </a:moveTo>
                <a:lnTo>
                  <a:pt x="0" y="20688"/>
                </a:lnTo>
                <a:lnTo>
                  <a:pt x="0" y="372999"/>
                </a:lnTo>
                <a:lnTo>
                  <a:pt x="124167" y="372999"/>
                </a:lnTo>
                <a:lnTo>
                  <a:pt x="124167" y="225755"/>
                </a:lnTo>
                <a:lnTo>
                  <a:pt x="262894" y="225755"/>
                </a:lnTo>
                <a:lnTo>
                  <a:pt x="241528" y="194221"/>
                </a:lnTo>
                <a:lnTo>
                  <a:pt x="255873" y="170815"/>
                </a:lnTo>
                <a:lnTo>
                  <a:pt x="124167" y="170815"/>
                </a:lnTo>
                <a:lnTo>
                  <a:pt x="124167" y="20688"/>
                </a:lnTo>
                <a:close/>
              </a:path>
              <a:path w="2558415" h="382905">
                <a:moveTo>
                  <a:pt x="262894" y="225755"/>
                </a:moveTo>
                <a:lnTo>
                  <a:pt x="124167" y="225755"/>
                </a:lnTo>
                <a:lnTo>
                  <a:pt x="209499" y="372999"/>
                </a:lnTo>
                <a:lnTo>
                  <a:pt x="362661" y="372999"/>
                </a:lnTo>
                <a:lnTo>
                  <a:pt x="262894" y="225755"/>
                </a:lnTo>
                <a:close/>
              </a:path>
              <a:path w="2558415" h="382905">
                <a:moveTo>
                  <a:pt x="347878" y="20688"/>
                </a:moveTo>
                <a:lnTo>
                  <a:pt x="204482" y="20688"/>
                </a:lnTo>
                <a:lnTo>
                  <a:pt x="124167" y="170815"/>
                </a:lnTo>
                <a:lnTo>
                  <a:pt x="255873" y="170815"/>
                </a:lnTo>
                <a:lnTo>
                  <a:pt x="347878" y="20688"/>
                </a:lnTo>
                <a:close/>
              </a:path>
              <a:path w="2558415" h="382905">
                <a:moveTo>
                  <a:pt x="513956" y="116281"/>
                </a:moveTo>
                <a:lnTo>
                  <a:pt x="472595" y="121130"/>
                </a:lnTo>
                <a:lnTo>
                  <a:pt x="436075" y="135704"/>
                </a:lnTo>
                <a:lnTo>
                  <a:pt x="404416" y="160588"/>
                </a:lnTo>
                <a:lnTo>
                  <a:pt x="380593" y="195287"/>
                </a:lnTo>
                <a:lnTo>
                  <a:pt x="369189" y="235419"/>
                </a:lnTo>
                <a:lnTo>
                  <a:pt x="368439" y="249326"/>
                </a:lnTo>
                <a:lnTo>
                  <a:pt x="369195" y="263241"/>
                </a:lnTo>
                <a:lnTo>
                  <a:pt x="380593" y="303352"/>
                </a:lnTo>
                <a:lnTo>
                  <a:pt x="404416" y="338144"/>
                </a:lnTo>
                <a:lnTo>
                  <a:pt x="436075" y="362940"/>
                </a:lnTo>
                <a:lnTo>
                  <a:pt x="472595" y="377510"/>
                </a:lnTo>
                <a:lnTo>
                  <a:pt x="513956" y="382358"/>
                </a:lnTo>
                <a:lnTo>
                  <a:pt x="528251" y="381805"/>
                </a:lnTo>
                <a:lnTo>
                  <a:pt x="568159" y="373570"/>
                </a:lnTo>
                <a:lnTo>
                  <a:pt x="602673" y="355884"/>
                </a:lnTo>
                <a:lnTo>
                  <a:pt x="632517" y="326959"/>
                </a:lnTo>
                <a:lnTo>
                  <a:pt x="652399" y="290031"/>
                </a:lnTo>
                <a:lnTo>
                  <a:pt x="654296" y="283324"/>
                </a:lnTo>
                <a:lnTo>
                  <a:pt x="504926" y="283324"/>
                </a:lnTo>
                <a:lnTo>
                  <a:pt x="497700" y="280200"/>
                </a:lnTo>
                <a:lnTo>
                  <a:pt x="484238" y="249326"/>
                </a:lnTo>
                <a:lnTo>
                  <a:pt x="484744" y="241994"/>
                </a:lnTo>
                <a:lnTo>
                  <a:pt x="504926" y="215328"/>
                </a:lnTo>
                <a:lnTo>
                  <a:pt x="654385" y="215328"/>
                </a:lnTo>
                <a:lnTo>
                  <a:pt x="652399" y="208242"/>
                </a:lnTo>
                <a:lnTo>
                  <a:pt x="632639" y="171189"/>
                </a:lnTo>
                <a:lnTo>
                  <a:pt x="602946" y="142761"/>
                </a:lnTo>
                <a:lnTo>
                  <a:pt x="568159" y="125069"/>
                </a:lnTo>
                <a:lnTo>
                  <a:pt x="528251" y="116834"/>
                </a:lnTo>
                <a:lnTo>
                  <a:pt x="513956" y="116281"/>
                </a:lnTo>
                <a:close/>
              </a:path>
              <a:path w="2558415" h="382905">
                <a:moveTo>
                  <a:pt x="654385" y="215328"/>
                </a:moveTo>
                <a:lnTo>
                  <a:pt x="522744" y="215328"/>
                </a:lnTo>
                <a:lnTo>
                  <a:pt x="529894" y="218440"/>
                </a:lnTo>
                <a:lnTo>
                  <a:pt x="535317" y="224599"/>
                </a:lnTo>
                <a:lnTo>
                  <a:pt x="538824" y="229616"/>
                </a:lnTo>
                <a:lnTo>
                  <a:pt x="541337" y="235419"/>
                </a:lnTo>
                <a:lnTo>
                  <a:pt x="542850" y="241994"/>
                </a:lnTo>
                <a:lnTo>
                  <a:pt x="543356" y="249326"/>
                </a:lnTo>
                <a:lnTo>
                  <a:pt x="542848" y="256544"/>
                </a:lnTo>
                <a:lnTo>
                  <a:pt x="522579" y="283324"/>
                </a:lnTo>
                <a:lnTo>
                  <a:pt x="654296" y="283324"/>
                </a:lnTo>
                <a:lnTo>
                  <a:pt x="656147" y="276783"/>
                </a:lnTo>
                <a:lnTo>
                  <a:pt x="658397" y="263241"/>
                </a:lnTo>
                <a:lnTo>
                  <a:pt x="659155" y="249326"/>
                </a:lnTo>
                <a:lnTo>
                  <a:pt x="658401" y="235311"/>
                </a:lnTo>
                <a:lnTo>
                  <a:pt x="656147" y="221615"/>
                </a:lnTo>
                <a:lnTo>
                  <a:pt x="654385" y="215328"/>
                </a:lnTo>
                <a:close/>
              </a:path>
              <a:path w="2558415" h="382905">
                <a:moveTo>
                  <a:pt x="833285" y="0"/>
                </a:moveTo>
                <a:lnTo>
                  <a:pt x="712566" y="0"/>
                </a:lnTo>
                <a:lnTo>
                  <a:pt x="712566" y="372999"/>
                </a:lnTo>
                <a:lnTo>
                  <a:pt x="833285" y="372999"/>
                </a:lnTo>
                <a:lnTo>
                  <a:pt x="833285" y="0"/>
                </a:lnTo>
                <a:close/>
              </a:path>
              <a:path w="2558415" h="382905">
                <a:moveTo>
                  <a:pt x="1032230" y="116281"/>
                </a:moveTo>
                <a:lnTo>
                  <a:pt x="990857" y="121130"/>
                </a:lnTo>
                <a:lnTo>
                  <a:pt x="954338" y="135704"/>
                </a:lnTo>
                <a:lnTo>
                  <a:pt x="922683" y="160588"/>
                </a:lnTo>
                <a:lnTo>
                  <a:pt x="898855" y="195287"/>
                </a:lnTo>
                <a:lnTo>
                  <a:pt x="887451" y="235419"/>
                </a:lnTo>
                <a:lnTo>
                  <a:pt x="886701" y="249326"/>
                </a:lnTo>
                <a:lnTo>
                  <a:pt x="887457" y="263241"/>
                </a:lnTo>
                <a:lnTo>
                  <a:pt x="898855" y="303352"/>
                </a:lnTo>
                <a:lnTo>
                  <a:pt x="922683" y="338144"/>
                </a:lnTo>
                <a:lnTo>
                  <a:pt x="954338" y="362940"/>
                </a:lnTo>
                <a:lnTo>
                  <a:pt x="990857" y="377510"/>
                </a:lnTo>
                <a:lnTo>
                  <a:pt x="1032230" y="382358"/>
                </a:lnTo>
                <a:lnTo>
                  <a:pt x="1046518" y="381805"/>
                </a:lnTo>
                <a:lnTo>
                  <a:pt x="1086421" y="373570"/>
                </a:lnTo>
                <a:lnTo>
                  <a:pt x="1120936" y="355884"/>
                </a:lnTo>
                <a:lnTo>
                  <a:pt x="1150778" y="326959"/>
                </a:lnTo>
                <a:lnTo>
                  <a:pt x="1170660" y="290031"/>
                </a:lnTo>
                <a:lnTo>
                  <a:pt x="1172558" y="283324"/>
                </a:lnTo>
                <a:lnTo>
                  <a:pt x="1023188" y="283324"/>
                </a:lnTo>
                <a:lnTo>
                  <a:pt x="1015961" y="280200"/>
                </a:lnTo>
                <a:lnTo>
                  <a:pt x="1002499" y="249326"/>
                </a:lnTo>
                <a:lnTo>
                  <a:pt x="1003005" y="241994"/>
                </a:lnTo>
                <a:lnTo>
                  <a:pt x="1023188" y="215328"/>
                </a:lnTo>
                <a:lnTo>
                  <a:pt x="1172646" y="215328"/>
                </a:lnTo>
                <a:lnTo>
                  <a:pt x="1170660" y="208242"/>
                </a:lnTo>
                <a:lnTo>
                  <a:pt x="1150900" y="171189"/>
                </a:lnTo>
                <a:lnTo>
                  <a:pt x="1121209" y="142761"/>
                </a:lnTo>
                <a:lnTo>
                  <a:pt x="1086421" y="125069"/>
                </a:lnTo>
                <a:lnTo>
                  <a:pt x="1046518" y="116834"/>
                </a:lnTo>
                <a:lnTo>
                  <a:pt x="1032230" y="116281"/>
                </a:lnTo>
                <a:close/>
              </a:path>
              <a:path w="2558415" h="382905">
                <a:moveTo>
                  <a:pt x="1172646" y="215328"/>
                </a:moveTo>
                <a:lnTo>
                  <a:pt x="1041006" y="215328"/>
                </a:lnTo>
                <a:lnTo>
                  <a:pt x="1048156" y="218440"/>
                </a:lnTo>
                <a:lnTo>
                  <a:pt x="1053579" y="224599"/>
                </a:lnTo>
                <a:lnTo>
                  <a:pt x="1057087" y="229616"/>
                </a:lnTo>
                <a:lnTo>
                  <a:pt x="1059605" y="235419"/>
                </a:lnTo>
                <a:lnTo>
                  <a:pt x="1061123" y="241994"/>
                </a:lnTo>
                <a:lnTo>
                  <a:pt x="1061631" y="249326"/>
                </a:lnTo>
                <a:lnTo>
                  <a:pt x="1061120" y="256544"/>
                </a:lnTo>
                <a:lnTo>
                  <a:pt x="1040841" y="283324"/>
                </a:lnTo>
                <a:lnTo>
                  <a:pt x="1172558" y="283324"/>
                </a:lnTo>
                <a:lnTo>
                  <a:pt x="1174408" y="276783"/>
                </a:lnTo>
                <a:lnTo>
                  <a:pt x="1176658" y="263241"/>
                </a:lnTo>
                <a:lnTo>
                  <a:pt x="1177417" y="249326"/>
                </a:lnTo>
                <a:lnTo>
                  <a:pt x="1176663" y="235311"/>
                </a:lnTo>
                <a:lnTo>
                  <a:pt x="1174408" y="221615"/>
                </a:lnTo>
                <a:lnTo>
                  <a:pt x="1172646" y="215328"/>
                </a:lnTo>
                <a:close/>
              </a:path>
              <a:path w="2558415" h="382905">
                <a:moveTo>
                  <a:pt x="1234198" y="278561"/>
                </a:moveTo>
                <a:lnTo>
                  <a:pt x="1202258" y="355257"/>
                </a:lnTo>
                <a:lnTo>
                  <a:pt x="1215855" y="361556"/>
                </a:lnTo>
                <a:lnTo>
                  <a:pt x="1229683" y="367031"/>
                </a:lnTo>
                <a:lnTo>
                  <a:pt x="1272601" y="378511"/>
                </a:lnTo>
                <a:lnTo>
                  <a:pt x="1317066" y="382358"/>
                </a:lnTo>
                <a:lnTo>
                  <a:pt x="1343363" y="380711"/>
                </a:lnTo>
                <a:lnTo>
                  <a:pt x="1387862" y="367528"/>
                </a:lnTo>
                <a:lnTo>
                  <a:pt x="1420797" y="341893"/>
                </a:lnTo>
                <a:lnTo>
                  <a:pt x="1437832" y="305981"/>
                </a:lnTo>
                <a:lnTo>
                  <a:pt x="1299235" y="305981"/>
                </a:lnTo>
                <a:lnTo>
                  <a:pt x="1293033" y="305548"/>
                </a:lnTo>
                <a:lnTo>
                  <a:pt x="1253340" y="290385"/>
                </a:lnTo>
                <a:lnTo>
                  <a:pt x="1243972" y="284874"/>
                </a:lnTo>
                <a:lnTo>
                  <a:pt x="1234198" y="278561"/>
                </a:lnTo>
                <a:close/>
              </a:path>
              <a:path w="2558415" h="382905">
                <a:moveTo>
                  <a:pt x="1336763" y="116281"/>
                </a:moveTo>
                <a:lnTo>
                  <a:pt x="1289229" y="122491"/>
                </a:lnTo>
                <a:lnTo>
                  <a:pt x="1251610" y="141084"/>
                </a:lnTo>
                <a:lnTo>
                  <a:pt x="1221042" y="186402"/>
                </a:lnTo>
                <a:lnTo>
                  <a:pt x="1219009" y="205143"/>
                </a:lnTo>
                <a:lnTo>
                  <a:pt x="1220009" y="218393"/>
                </a:lnTo>
                <a:lnTo>
                  <a:pt x="1244227" y="257955"/>
                </a:lnTo>
                <a:lnTo>
                  <a:pt x="1286268" y="275678"/>
                </a:lnTo>
                <a:lnTo>
                  <a:pt x="1297597" y="278066"/>
                </a:lnTo>
                <a:lnTo>
                  <a:pt x="1306974" y="280541"/>
                </a:lnTo>
                <a:lnTo>
                  <a:pt x="1313673" y="283657"/>
                </a:lnTo>
                <a:lnTo>
                  <a:pt x="1317694" y="287406"/>
                </a:lnTo>
                <a:lnTo>
                  <a:pt x="1319034" y="291782"/>
                </a:lnTo>
                <a:lnTo>
                  <a:pt x="1319034" y="296303"/>
                </a:lnTo>
                <a:lnTo>
                  <a:pt x="1317307" y="299745"/>
                </a:lnTo>
                <a:lnTo>
                  <a:pt x="1313942" y="302285"/>
                </a:lnTo>
                <a:lnTo>
                  <a:pt x="1310576" y="304749"/>
                </a:lnTo>
                <a:lnTo>
                  <a:pt x="1305725" y="305981"/>
                </a:lnTo>
                <a:lnTo>
                  <a:pt x="1437832" y="305981"/>
                </a:lnTo>
                <a:lnTo>
                  <a:pt x="1439748" y="287832"/>
                </a:lnTo>
                <a:lnTo>
                  <a:pt x="1438684" y="274991"/>
                </a:lnTo>
                <a:lnTo>
                  <a:pt x="1435488" y="263436"/>
                </a:lnTo>
                <a:lnTo>
                  <a:pt x="1400816" y="229485"/>
                </a:lnTo>
                <a:lnTo>
                  <a:pt x="1358785" y="216395"/>
                </a:lnTo>
                <a:lnTo>
                  <a:pt x="1346340" y="213173"/>
                </a:lnTo>
                <a:lnTo>
                  <a:pt x="1337459" y="209535"/>
                </a:lnTo>
                <a:lnTo>
                  <a:pt x="1332135" y="205467"/>
                </a:lnTo>
                <a:lnTo>
                  <a:pt x="1330369" y="200967"/>
                </a:lnTo>
                <a:lnTo>
                  <a:pt x="1330372" y="197074"/>
                </a:lnTo>
                <a:lnTo>
                  <a:pt x="1332090" y="194056"/>
                </a:lnTo>
                <a:lnTo>
                  <a:pt x="1335455" y="191757"/>
                </a:lnTo>
                <a:lnTo>
                  <a:pt x="1338821" y="189369"/>
                </a:lnTo>
                <a:lnTo>
                  <a:pt x="1343177" y="188226"/>
                </a:lnTo>
                <a:lnTo>
                  <a:pt x="1411249" y="188226"/>
                </a:lnTo>
                <a:lnTo>
                  <a:pt x="1431861" y="135991"/>
                </a:lnTo>
                <a:lnTo>
                  <a:pt x="1386941" y="121208"/>
                </a:lnTo>
                <a:lnTo>
                  <a:pt x="1349747" y="116588"/>
                </a:lnTo>
                <a:lnTo>
                  <a:pt x="1336763" y="116281"/>
                </a:lnTo>
                <a:close/>
              </a:path>
              <a:path w="2558415" h="382905">
                <a:moveTo>
                  <a:pt x="1411249" y="188226"/>
                </a:moveTo>
                <a:lnTo>
                  <a:pt x="1355255" y="188226"/>
                </a:lnTo>
                <a:lnTo>
                  <a:pt x="1362964" y="190106"/>
                </a:lnTo>
                <a:lnTo>
                  <a:pt x="1371993" y="193890"/>
                </a:lnTo>
                <a:lnTo>
                  <a:pt x="1378956" y="197091"/>
                </a:lnTo>
                <a:lnTo>
                  <a:pt x="1386289" y="200967"/>
                </a:lnTo>
                <a:lnTo>
                  <a:pt x="1394083" y="205570"/>
                </a:lnTo>
                <a:lnTo>
                  <a:pt x="1402308" y="210883"/>
                </a:lnTo>
                <a:lnTo>
                  <a:pt x="1411249" y="188226"/>
                </a:lnTo>
                <a:close/>
              </a:path>
              <a:path w="2558415" h="382905">
                <a:moveTo>
                  <a:pt x="1613065" y="116281"/>
                </a:moveTo>
                <a:lnTo>
                  <a:pt x="1571704" y="121130"/>
                </a:lnTo>
                <a:lnTo>
                  <a:pt x="1535183" y="135704"/>
                </a:lnTo>
                <a:lnTo>
                  <a:pt x="1503523" y="160588"/>
                </a:lnTo>
                <a:lnTo>
                  <a:pt x="1479658" y="195394"/>
                </a:lnTo>
                <a:lnTo>
                  <a:pt x="1468304" y="235312"/>
                </a:lnTo>
                <a:lnTo>
                  <a:pt x="1467548" y="249326"/>
                </a:lnTo>
                <a:lnTo>
                  <a:pt x="1468301" y="263212"/>
                </a:lnTo>
                <a:lnTo>
                  <a:pt x="1479537" y="302945"/>
                </a:lnTo>
                <a:lnTo>
                  <a:pt x="1503427" y="337837"/>
                </a:lnTo>
                <a:lnTo>
                  <a:pt x="1535193" y="362796"/>
                </a:lnTo>
                <a:lnTo>
                  <a:pt x="1571834" y="377402"/>
                </a:lnTo>
                <a:lnTo>
                  <a:pt x="1613065" y="382358"/>
                </a:lnTo>
                <a:lnTo>
                  <a:pt x="1638043" y="380989"/>
                </a:lnTo>
                <a:lnTo>
                  <a:pt x="1681932" y="370030"/>
                </a:lnTo>
                <a:lnTo>
                  <a:pt x="1717454" y="348364"/>
                </a:lnTo>
                <a:lnTo>
                  <a:pt x="1742704" y="317229"/>
                </a:lnTo>
                <a:lnTo>
                  <a:pt x="1746019" y="309930"/>
                </a:lnTo>
                <a:lnTo>
                  <a:pt x="1605673" y="309930"/>
                </a:lnTo>
                <a:lnTo>
                  <a:pt x="1598701" y="306882"/>
                </a:lnTo>
                <a:lnTo>
                  <a:pt x="1587284" y="272567"/>
                </a:lnTo>
                <a:lnTo>
                  <a:pt x="1587284" y="268782"/>
                </a:lnTo>
                <a:lnTo>
                  <a:pt x="1758759" y="268541"/>
                </a:lnTo>
                <a:lnTo>
                  <a:pt x="1759077" y="265417"/>
                </a:lnTo>
                <a:lnTo>
                  <a:pt x="1756198" y="223169"/>
                </a:lnTo>
                <a:lnTo>
                  <a:pt x="1754093" y="214579"/>
                </a:lnTo>
                <a:lnTo>
                  <a:pt x="1642960" y="214579"/>
                </a:lnTo>
                <a:lnTo>
                  <a:pt x="1588262" y="214337"/>
                </a:lnTo>
                <a:lnTo>
                  <a:pt x="1589493" y="205143"/>
                </a:lnTo>
                <a:lnTo>
                  <a:pt x="1592529" y="198069"/>
                </a:lnTo>
                <a:lnTo>
                  <a:pt x="1602066" y="188226"/>
                </a:lnTo>
                <a:lnTo>
                  <a:pt x="1608226" y="185762"/>
                </a:lnTo>
                <a:lnTo>
                  <a:pt x="1741883" y="185762"/>
                </a:lnTo>
                <a:lnTo>
                  <a:pt x="1737563" y="178943"/>
                </a:lnTo>
                <a:lnTo>
                  <a:pt x="1699904" y="141215"/>
                </a:lnTo>
                <a:lnTo>
                  <a:pt x="1650934" y="120283"/>
                </a:lnTo>
                <a:lnTo>
                  <a:pt x="1632511" y="117281"/>
                </a:lnTo>
                <a:lnTo>
                  <a:pt x="1613065" y="116281"/>
                </a:lnTo>
                <a:close/>
              </a:path>
              <a:path w="2558415" h="382905">
                <a:moveTo>
                  <a:pt x="1639595" y="290715"/>
                </a:moveTo>
                <a:lnTo>
                  <a:pt x="1620621" y="309930"/>
                </a:lnTo>
                <a:lnTo>
                  <a:pt x="1746019" y="309930"/>
                </a:lnTo>
                <a:lnTo>
                  <a:pt x="1751355" y="298183"/>
                </a:lnTo>
                <a:lnTo>
                  <a:pt x="1639595" y="290715"/>
                </a:lnTo>
                <a:close/>
              </a:path>
              <a:path w="2558415" h="382905">
                <a:moveTo>
                  <a:pt x="1741883" y="185762"/>
                </a:moveTo>
                <a:lnTo>
                  <a:pt x="1624647" y="185762"/>
                </a:lnTo>
                <a:lnTo>
                  <a:pt x="1631213" y="188137"/>
                </a:lnTo>
                <a:lnTo>
                  <a:pt x="1635569" y="192824"/>
                </a:lnTo>
                <a:lnTo>
                  <a:pt x="1640001" y="197497"/>
                </a:lnTo>
                <a:lnTo>
                  <a:pt x="1642465" y="204724"/>
                </a:lnTo>
                <a:lnTo>
                  <a:pt x="1642960" y="214579"/>
                </a:lnTo>
                <a:lnTo>
                  <a:pt x="1754093" y="214579"/>
                </a:lnTo>
                <a:lnTo>
                  <a:pt x="1753831" y="213512"/>
                </a:lnTo>
                <a:lnTo>
                  <a:pt x="1750779" y="204240"/>
                </a:lnTo>
                <a:lnTo>
                  <a:pt x="1746994" y="195287"/>
                </a:lnTo>
                <a:lnTo>
                  <a:pt x="1742644" y="186964"/>
                </a:lnTo>
                <a:lnTo>
                  <a:pt x="1741883" y="185762"/>
                </a:lnTo>
                <a:close/>
              </a:path>
              <a:path w="2558415" h="382905">
                <a:moveTo>
                  <a:pt x="1922132" y="124167"/>
                </a:moveTo>
                <a:lnTo>
                  <a:pt x="1803374" y="124167"/>
                </a:lnTo>
                <a:lnTo>
                  <a:pt x="1803374" y="258191"/>
                </a:lnTo>
                <a:lnTo>
                  <a:pt x="1811701" y="313991"/>
                </a:lnTo>
                <a:lnTo>
                  <a:pt x="1836724" y="352552"/>
                </a:lnTo>
                <a:lnTo>
                  <a:pt x="1879649" y="374908"/>
                </a:lnTo>
                <a:lnTo>
                  <a:pt x="1941918" y="382358"/>
                </a:lnTo>
                <a:lnTo>
                  <a:pt x="1975363" y="380496"/>
                </a:lnTo>
                <a:lnTo>
                  <a:pt x="2027770" y="365594"/>
                </a:lnTo>
                <a:lnTo>
                  <a:pt x="2061195" y="335425"/>
                </a:lnTo>
                <a:lnTo>
                  <a:pt x="2077737" y="288247"/>
                </a:lnTo>
                <a:lnTo>
                  <a:pt x="2077805" y="287261"/>
                </a:lnTo>
                <a:lnTo>
                  <a:pt x="1934273" y="287261"/>
                </a:lnTo>
                <a:lnTo>
                  <a:pt x="1929104" y="284721"/>
                </a:lnTo>
                <a:lnTo>
                  <a:pt x="1922132" y="245872"/>
                </a:lnTo>
                <a:lnTo>
                  <a:pt x="1922132" y="124167"/>
                </a:lnTo>
                <a:close/>
              </a:path>
              <a:path w="2558415" h="382905">
                <a:moveTo>
                  <a:pt x="2079802" y="124167"/>
                </a:moveTo>
                <a:lnTo>
                  <a:pt x="1961057" y="124167"/>
                </a:lnTo>
                <a:lnTo>
                  <a:pt x="1961057" y="245872"/>
                </a:lnTo>
                <a:lnTo>
                  <a:pt x="1960790" y="258191"/>
                </a:lnTo>
                <a:lnTo>
                  <a:pt x="1949069" y="287261"/>
                </a:lnTo>
                <a:lnTo>
                  <a:pt x="2077805" y="287261"/>
                </a:lnTo>
                <a:lnTo>
                  <a:pt x="2079802" y="258191"/>
                </a:lnTo>
                <a:lnTo>
                  <a:pt x="2079802" y="124167"/>
                </a:lnTo>
                <a:close/>
              </a:path>
              <a:path w="2558415" h="382905">
                <a:moveTo>
                  <a:pt x="2254516" y="124167"/>
                </a:moveTo>
                <a:lnTo>
                  <a:pt x="2139124" y="124167"/>
                </a:lnTo>
                <a:lnTo>
                  <a:pt x="2139124" y="372999"/>
                </a:lnTo>
                <a:lnTo>
                  <a:pt x="2256891" y="372999"/>
                </a:lnTo>
                <a:lnTo>
                  <a:pt x="2256891" y="236753"/>
                </a:lnTo>
                <a:lnTo>
                  <a:pt x="2258453" y="228549"/>
                </a:lnTo>
                <a:lnTo>
                  <a:pt x="2261577" y="223291"/>
                </a:lnTo>
                <a:lnTo>
                  <a:pt x="2264689" y="217944"/>
                </a:lnTo>
                <a:lnTo>
                  <a:pt x="2269617" y="215328"/>
                </a:lnTo>
                <a:lnTo>
                  <a:pt x="2557957" y="215328"/>
                </a:lnTo>
                <a:lnTo>
                  <a:pt x="2557957" y="205473"/>
                </a:lnTo>
                <a:lnTo>
                  <a:pt x="2556601" y="186070"/>
                </a:lnTo>
                <a:lnTo>
                  <a:pt x="2552564" y="168922"/>
                </a:lnTo>
                <a:lnTo>
                  <a:pt x="2396832" y="168922"/>
                </a:lnTo>
                <a:lnTo>
                  <a:pt x="2392315" y="159067"/>
                </a:lnTo>
                <a:lnTo>
                  <a:pt x="2254516" y="159067"/>
                </a:lnTo>
                <a:lnTo>
                  <a:pt x="2254516" y="124167"/>
                </a:lnTo>
                <a:close/>
              </a:path>
              <a:path w="2558415" h="382905">
                <a:moveTo>
                  <a:pt x="2419337" y="215328"/>
                </a:moveTo>
                <a:lnTo>
                  <a:pt x="2282024" y="215328"/>
                </a:lnTo>
                <a:lnTo>
                  <a:pt x="2286050" y="217627"/>
                </a:lnTo>
                <a:lnTo>
                  <a:pt x="2288349" y="222300"/>
                </a:lnTo>
                <a:lnTo>
                  <a:pt x="2289903" y="226525"/>
                </a:lnTo>
                <a:lnTo>
                  <a:pt x="2291005" y="232179"/>
                </a:lnTo>
                <a:lnTo>
                  <a:pt x="2291662" y="239279"/>
                </a:lnTo>
                <a:lnTo>
                  <a:pt x="2291880" y="247840"/>
                </a:lnTo>
                <a:lnTo>
                  <a:pt x="2291880" y="372999"/>
                </a:lnTo>
                <a:lnTo>
                  <a:pt x="2406688" y="372999"/>
                </a:lnTo>
                <a:lnTo>
                  <a:pt x="2406688" y="236753"/>
                </a:lnTo>
                <a:lnTo>
                  <a:pt x="2408250" y="228549"/>
                </a:lnTo>
                <a:lnTo>
                  <a:pt x="2411361" y="223291"/>
                </a:lnTo>
                <a:lnTo>
                  <a:pt x="2414485" y="217944"/>
                </a:lnTo>
                <a:lnTo>
                  <a:pt x="2419337" y="215328"/>
                </a:lnTo>
                <a:close/>
              </a:path>
              <a:path w="2558415" h="382905">
                <a:moveTo>
                  <a:pt x="2557957" y="215328"/>
                </a:moveTo>
                <a:lnTo>
                  <a:pt x="2431402" y="215328"/>
                </a:lnTo>
                <a:lnTo>
                  <a:pt x="2435352" y="217538"/>
                </a:lnTo>
                <a:lnTo>
                  <a:pt x="2437650" y="222059"/>
                </a:lnTo>
                <a:lnTo>
                  <a:pt x="2439204" y="226200"/>
                </a:lnTo>
                <a:lnTo>
                  <a:pt x="2440306" y="231868"/>
                </a:lnTo>
                <a:lnTo>
                  <a:pt x="2440963" y="239077"/>
                </a:lnTo>
                <a:lnTo>
                  <a:pt x="2441181" y="247840"/>
                </a:lnTo>
                <a:lnTo>
                  <a:pt x="2441181" y="372999"/>
                </a:lnTo>
                <a:lnTo>
                  <a:pt x="2557957" y="372999"/>
                </a:lnTo>
                <a:lnTo>
                  <a:pt x="2557957" y="215328"/>
                </a:lnTo>
                <a:close/>
              </a:path>
              <a:path w="2558415" h="382905">
                <a:moveTo>
                  <a:pt x="2477719" y="116281"/>
                </a:moveTo>
                <a:lnTo>
                  <a:pt x="2431656" y="129590"/>
                </a:lnTo>
                <a:lnTo>
                  <a:pt x="2404331" y="156726"/>
                </a:lnTo>
                <a:lnTo>
                  <a:pt x="2396832" y="168922"/>
                </a:lnTo>
                <a:lnTo>
                  <a:pt x="2552564" y="168922"/>
                </a:lnTo>
                <a:lnTo>
                  <a:pt x="2524366" y="129863"/>
                </a:lnTo>
                <a:lnTo>
                  <a:pt x="2477719" y="116281"/>
                </a:lnTo>
                <a:close/>
              </a:path>
              <a:path w="2558415" h="382905">
                <a:moveTo>
                  <a:pt x="2324976" y="116281"/>
                </a:moveTo>
                <a:lnTo>
                  <a:pt x="2285720" y="126631"/>
                </a:lnTo>
                <a:lnTo>
                  <a:pt x="2254516" y="159067"/>
                </a:lnTo>
                <a:lnTo>
                  <a:pt x="2392315" y="159067"/>
                </a:lnTo>
                <a:lnTo>
                  <a:pt x="2368575" y="129006"/>
                </a:lnTo>
                <a:lnTo>
                  <a:pt x="2324976" y="116281"/>
                </a:lnTo>
                <a:close/>
              </a:path>
            </a:pathLst>
          </a:custGeom>
          <a:solidFill>
            <a:srgbClr val="00305E"/>
          </a:solidFill>
          <a:ln w="9525">
            <a:noFill/>
            <a:miter lim="800000"/>
            <a:headEnd/>
            <a:tailEnd/>
          </a:ln>
        </p:spPr>
        <p:txBody>
          <a:bodyPr lIns="0" tIns="0" rIns="0" bIns="0"/>
          <a:lstStyle/>
          <a:p>
            <a:endParaRPr lang="en-US">
              <a:latin typeface="Calibri" pitchFamily="34" charset="0"/>
            </a:endParaRPr>
          </a:p>
        </p:txBody>
      </p:sp>
      <p:sp>
        <p:nvSpPr>
          <p:cNvPr id="7172" name="object 8"/>
          <p:cNvSpPr>
            <a:spLocks noChangeArrowheads="1"/>
          </p:cNvSpPr>
          <p:nvPr/>
        </p:nvSpPr>
        <p:spPr bwMode="auto">
          <a:xfrm>
            <a:off x="1938338" y="1203325"/>
            <a:ext cx="2559050" cy="227013"/>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3" name="object 9"/>
          <p:cNvSpPr>
            <a:spLocks noChangeArrowheads="1"/>
          </p:cNvSpPr>
          <p:nvPr/>
        </p:nvSpPr>
        <p:spPr bwMode="auto">
          <a:xfrm>
            <a:off x="3346450" y="1701800"/>
            <a:ext cx="80963" cy="80963"/>
          </a:xfrm>
          <a:custGeom>
            <a:avLst/>
            <a:gdLst>
              <a:gd name="T0" fmla="*/ 0 w 81914"/>
              <a:gd name="T1" fmla="*/ 0 h 81914"/>
              <a:gd name="T2" fmla="*/ 81914 w 81914"/>
              <a:gd name="T3" fmla="*/ 81914 h 81914"/>
            </a:gdLst>
            <a:ahLst/>
            <a:cxnLst/>
            <a:rect l="T0" t="T1" r="T2" b="T3"/>
            <a:pathLst>
              <a:path w="81914" h="81914">
                <a:moveTo>
                  <a:pt x="40906" y="0"/>
                </a:moveTo>
                <a:lnTo>
                  <a:pt x="24983" y="3214"/>
                </a:lnTo>
                <a:lnTo>
                  <a:pt x="11980" y="11980"/>
                </a:lnTo>
                <a:lnTo>
                  <a:pt x="3214" y="24983"/>
                </a:lnTo>
                <a:lnTo>
                  <a:pt x="0" y="40906"/>
                </a:lnTo>
                <a:lnTo>
                  <a:pt x="3214" y="56822"/>
                </a:lnTo>
                <a:lnTo>
                  <a:pt x="11980" y="69821"/>
                </a:lnTo>
                <a:lnTo>
                  <a:pt x="24983" y="78586"/>
                </a:lnTo>
                <a:lnTo>
                  <a:pt x="40906" y="81800"/>
                </a:lnTo>
                <a:lnTo>
                  <a:pt x="56822" y="78586"/>
                </a:lnTo>
                <a:lnTo>
                  <a:pt x="69821" y="69821"/>
                </a:lnTo>
                <a:lnTo>
                  <a:pt x="78586" y="56822"/>
                </a:lnTo>
                <a:lnTo>
                  <a:pt x="81800" y="40906"/>
                </a:lnTo>
                <a:lnTo>
                  <a:pt x="78586" y="24983"/>
                </a:lnTo>
                <a:lnTo>
                  <a:pt x="69821" y="11980"/>
                </a:lnTo>
                <a:lnTo>
                  <a:pt x="56822" y="3214"/>
                </a:lnTo>
                <a:lnTo>
                  <a:pt x="40906" y="0"/>
                </a:lnTo>
                <a:close/>
              </a:path>
            </a:pathLst>
          </a:custGeom>
          <a:solidFill>
            <a:srgbClr val="00305E"/>
          </a:solidFill>
          <a:ln w="9525">
            <a:noFill/>
            <a:miter lim="800000"/>
            <a:headEnd/>
            <a:tailEnd/>
          </a:ln>
        </p:spPr>
        <p:txBody>
          <a:bodyPr lIns="0" tIns="0" rIns="0" bIns="0"/>
          <a:lstStyle/>
          <a:p>
            <a:endParaRPr lang="en-US">
              <a:latin typeface="Calibri" pitchFamily="34" charset="0"/>
            </a:endParaRPr>
          </a:p>
        </p:txBody>
      </p:sp>
      <p:sp>
        <p:nvSpPr>
          <p:cNvPr id="7174" name="object 10"/>
          <p:cNvSpPr>
            <a:spLocks noChangeArrowheads="1"/>
          </p:cNvSpPr>
          <p:nvPr/>
        </p:nvSpPr>
        <p:spPr bwMode="auto">
          <a:xfrm>
            <a:off x="3346450" y="1909763"/>
            <a:ext cx="80963" cy="80962"/>
          </a:xfrm>
          <a:custGeom>
            <a:avLst/>
            <a:gdLst>
              <a:gd name="T0" fmla="*/ 0 w 81914"/>
              <a:gd name="T1" fmla="*/ 0 h 81914"/>
              <a:gd name="T2" fmla="*/ 81914 w 81914"/>
              <a:gd name="T3" fmla="*/ 81914 h 81914"/>
            </a:gdLst>
            <a:ahLst/>
            <a:cxnLst/>
            <a:rect l="T0" t="T1" r="T2" b="T3"/>
            <a:pathLst>
              <a:path w="81914" h="81914">
                <a:moveTo>
                  <a:pt x="40906" y="0"/>
                </a:moveTo>
                <a:lnTo>
                  <a:pt x="24983" y="3214"/>
                </a:lnTo>
                <a:lnTo>
                  <a:pt x="11980" y="11980"/>
                </a:lnTo>
                <a:lnTo>
                  <a:pt x="3214" y="24983"/>
                </a:lnTo>
                <a:lnTo>
                  <a:pt x="0" y="40906"/>
                </a:lnTo>
                <a:lnTo>
                  <a:pt x="3214" y="56822"/>
                </a:lnTo>
                <a:lnTo>
                  <a:pt x="11980" y="69821"/>
                </a:lnTo>
                <a:lnTo>
                  <a:pt x="24983" y="78586"/>
                </a:lnTo>
                <a:lnTo>
                  <a:pt x="40906" y="81800"/>
                </a:lnTo>
                <a:lnTo>
                  <a:pt x="56822" y="78586"/>
                </a:lnTo>
                <a:lnTo>
                  <a:pt x="69821" y="69821"/>
                </a:lnTo>
                <a:lnTo>
                  <a:pt x="78586" y="56822"/>
                </a:lnTo>
                <a:lnTo>
                  <a:pt x="81800" y="40906"/>
                </a:lnTo>
                <a:lnTo>
                  <a:pt x="78586" y="24983"/>
                </a:lnTo>
                <a:lnTo>
                  <a:pt x="69821" y="11980"/>
                </a:lnTo>
                <a:lnTo>
                  <a:pt x="56822" y="3214"/>
                </a:lnTo>
                <a:lnTo>
                  <a:pt x="40906" y="0"/>
                </a:lnTo>
                <a:close/>
              </a:path>
            </a:pathLst>
          </a:custGeom>
          <a:solidFill>
            <a:srgbClr val="00305E"/>
          </a:solidFill>
          <a:ln w="9525">
            <a:noFill/>
            <a:miter lim="800000"/>
            <a:headEnd/>
            <a:tailEnd/>
          </a:ln>
        </p:spPr>
        <p:txBody>
          <a:bodyPr lIns="0" tIns="0" rIns="0" bIns="0"/>
          <a:lstStyle/>
          <a:p>
            <a:endParaRPr lang="en-US">
              <a:latin typeface="Calibri" pitchFamily="34" charset="0"/>
            </a:endParaRPr>
          </a:p>
        </p:txBody>
      </p:sp>
      <p:sp>
        <p:nvSpPr>
          <p:cNvPr id="7175" name="object 11"/>
          <p:cNvSpPr>
            <a:spLocks noChangeArrowheads="1"/>
          </p:cNvSpPr>
          <p:nvPr/>
        </p:nvSpPr>
        <p:spPr bwMode="auto">
          <a:xfrm>
            <a:off x="3346450" y="2114550"/>
            <a:ext cx="80963" cy="80963"/>
          </a:xfrm>
          <a:custGeom>
            <a:avLst/>
            <a:gdLst>
              <a:gd name="T0" fmla="*/ 0 w 81914"/>
              <a:gd name="T1" fmla="*/ 0 h 81914"/>
              <a:gd name="T2" fmla="*/ 81914 w 81914"/>
              <a:gd name="T3" fmla="*/ 81914 h 81914"/>
            </a:gdLst>
            <a:ahLst/>
            <a:cxnLst/>
            <a:rect l="T0" t="T1" r="T2" b="T3"/>
            <a:pathLst>
              <a:path w="81914" h="81914">
                <a:moveTo>
                  <a:pt x="40906" y="0"/>
                </a:moveTo>
                <a:lnTo>
                  <a:pt x="24983" y="3214"/>
                </a:lnTo>
                <a:lnTo>
                  <a:pt x="11980" y="11980"/>
                </a:lnTo>
                <a:lnTo>
                  <a:pt x="3214" y="24983"/>
                </a:lnTo>
                <a:lnTo>
                  <a:pt x="0" y="40906"/>
                </a:lnTo>
                <a:lnTo>
                  <a:pt x="3214" y="56822"/>
                </a:lnTo>
                <a:lnTo>
                  <a:pt x="11980" y="69821"/>
                </a:lnTo>
                <a:lnTo>
                  <a:pt x="24983" y="78586"/>
                </a:lnTo>
                <a:lnTo>
                  <a:pt x="40906" y="81800"/>
                </a:lnTo>
                <a:lnTo>
                  <a:pt x="56822" y="78586"/>
                </a:lnTo>
                <a:lnTo>
                  <a:pt x="69821" y="69821"/>
                </a:lnTo>
                <a:lnTo>
                  <a:pt x="78586" y="56822"/>
                </a:lnTo>
                <a:lnTo>
                  <a:pt x="81800" y="40906"/>
                </a:lnTo>
                <a:lnTo>
                  <a:pt x="78586" y="24983"/>
                </a:lnTo>
                <a:lnTo>
                  <a:pt x="69821" y="11980"/>
                </a:lnTo>
                <a:lnTo>
                  <a:pt x="56822" y="3214"/>
                </a:lnTo>
                <a:lnTo>
                  <a:pt x="40906" y="0"/>
                </a:lnTo>
                <a:close/>
              </a:path>
            </a:pathLst>
          </a:custGeom>
          <a:solidFill>
            <a:srgbClr val="00305E"/>
          </a:solidFill>
          <a:ln w="9525">
            <a:noFill/>
            <a:miter lim="800000"/>
            <a:headEnd/>
            <a:tailEnd/>
          </a:ln>
        </p:spPr>
        <p:txBody>
          <a:bodyPr lIns="0" tIns="0" rIns="0" bIns="0"/>
          <a:lstStyle/>
          <a:p>
            <a:endParaRPr lang="en-US">
              <a:latin typeface="Calibri" pitchFamily="34" charset="0"/>
            </a:endParaRPr>
          </a:p>
        </p:txBody>
      </p:sp>
      <p:sp>
        <p:nvSpPr>
          <p:cNvPr id="12" name="TextBox 11"/>
          <p:cNvSpPr txBox="1"/>
          <p:nvPr/>
        </p:nvSpPr>
        <p:spPr>
          <a:xfrm>
            <a:off x="1822450" y="222250"/>
            <a:ext cx="2590800" cy="584200"/>
          </a:xfrm>
          <a:prstGeom prst="rect">
            <a:avLst/>
          </a:prstGeom>
          <a:noFill/>
        </p:spPr>
        <p:txBody>
          <a:bodyPr>
            <a:spAutoFit/>
          </a:bodyPr>
          <a:lstStyle/>
          <a:p>
            <a:pPr fontAlgn="auto">
              <a:spcBef>
                <a:spcPts val="0"/>
              </a:spcBef>
              <a:spcAft>
                <a:spcPts val="0"/>
              </a:spcAft>
              <a:defRPr/>
            </a:pPr>
            <a:r>
              <a:rPr lang="en-US" sz="3200" b="1" dirty="0" err="1">
                <a:solidFill>
                  <a:schemeClr val="accent1">
                    <a:lumMod val="50000"/>
                  </a:schemeClr>
                </a:solidFill>
                <a:latin typeface="+mn-lt"/>
              </a:rPr>
              <a:t>h</a:t>
            </a:r>
            <a:r>
              <a:rPr lang="en-US" sz="3200" b="1" dirty="0" err="1">
                <a:solidFill>
                  <a:schemeClr val="accent1">
                    <a:lumMod val="50000"/>
                  </a:schemeClr>
                </a:solidFill>
                <a:latin typeface="+mn-lt"/>
              </a:rPr>
              <a:t>endi</a:t>
            </a:r>
            <a:r>
              <a:rPr lang="en-US" sz="3200" b="1" dirty="0">
                <a:solidFill>
                  <a:schemeClr val="accent1">
                    <a:lumMod val="50000"/>
                  </a:schemeClr>
                </a:solidFill>
                <a:latin typeface="+mn-lt"/>
              </a:rPr>
              <a:t> center</a:t>
            </a:r>
            <a:endParaRPr lang="en-US" sz="3200" b="1" dirty="0">
              <a:solidFill>
                <a:schemeClr val="accent1">
                  <a:lumMod val="50000"/>
                </a:schemeClr>
              </a:solidFill>
              <a:latin typeface="+mn-lt"/>
            </a:endParaRPr>
          </a:p>
        </p:txBody>
      </p:sp>
      <p:sp>
        <p:nvSpPr>
          <p:cNvPr id="13" name="TextBox 12"/>
          <p:cNvSpPr txBox="1"/>
          <p:nvPr/>
        </p:nvSpPr>
        <p:spPr>
          <a:xfrm>
            <a:off x="2203450" y="1593850"/>
            <a:ext cx="1066800" cy="738188"/>
          </a:xfrm>
          <a:prstGeom prst="rect">
            <a:avLst/>
          </a:prstGeom>
          <a:noFill/>
        </p:spPr>
        <p:txBody>
          <a:bodyPr>
            <a:spAutoFit/>
          </a:bodyPr>
          <a:lstStyle/>
          <a:p>
            <a:pPr fontAlgn="auto">
              <a:spcBef>
                <a:spcPts val="0"/>
              </a:spcBef>
              <a:spcAft>
                <a:spcPts val="0"/>
              </a:spcAft>
              <a:defRPr/>
            </a:pPr>
            <a:r>
              <a:rPr lang="en-US" sz="1400" b="1" dirty="0">
                <a:solidFill>
                  <a:schemeClr val="accent1">
                    <a:lumMod val="50000"/>
                  </a:schemeClr>
                </a:solidFill>
                <a:latin typeface="+mn-lt"/>
              </a:rPr>
              <a:t>Education</a:t>
            </a:r>
          </a:p>
          <a:p>
            <a:pPr fontAlgn="auto">
              <a:spcBef>
                <a:spcPts val="0"/>
              </a:spcBef>
              <a:spcAft>
                <a:spcPts val="0"/>
              </a:spcAft>
              <a:defRPr/>
            </a:pPr>
            <a:r>
              <a:rPr lang="en-US" sz="1400" b="1" dirty="0">
                <a:solidFill>
                  <a:schemeClr val="accent1">
                    <a:lumMod val="50000"/>
                  </a:schemeClr>
                </a:solidFill>
                <a:latin typeface="+mn-lt"/>
              </a:rPr>
              <a:t>Culture</a:t>
            </a:r>
          </a:p>
          <a:p>
            <a:pPr fontAlgn="auto">
              <a:spcBef>
                <a:spcPts val="0"/>
              </a:spcBef>
              <a:spcAft>
                <a:spcPts val="0"/>
              </a:spcAft>
              <a:defRPr/>
            </a:pPr>
            <a:r>
              <a:rPr lang="en-US" sz="1400" b="1" dirty="0">
                <a:solidFill>
                  <a:schemeClr val="accent1">
                    <a:lumMod val="50000"/>
                  </a:schemeClr>
                </a:solidFill>
                <a:latin typeface="+mn-lt"/>
              </a:rPr>
              <a:t>Commerce</a:t>
            </a:r>
            <a:endParaRPr lang="en-US" sz="1400" b="1" dirty="0">
              <a:solidFill>
                <a:schemeClr val="accent1">
                  <a:lumMod val="50000"/>
                </a:schemeClr>
              </a:solidFill>
              <a:latin typeface="+mn-lt"/>
            </a:endParaRPr>
          </a:p>
        </p:txBody>
      </p:sp>
      <p:sp>
        <p:nvSpPr>
          <p:cNvPr id="14" name="TextBox 13"/>
          <p:cNvSpPr txBox="1"/>
          <p:nvPr/>
        </p:nvSpPr>
        <p:spPr>
          <a:xfrm>
            <a:off x="3575050" y="1593850"/>
            <a:ext cx="1143000" cy="730250"/>
          </a:xfrm>
          <a:prstGeom prst="rect">
            <a:avLst/>
          </a:prstGeom>
          <a:noFill/>
        </p:spPr>
        <p:txBody>
          <a:bodyPr>
            <a:spAutoFit/>
          </a:bodyPr>
          <a:lstStyle/>
          <a:p>
            <a:r>
              <a:rPr lang="en-US" sz="1400" b="1">
                <a:solidFill>
                  <a:srgbClr val="254061"/>
                </a:solidFill>
                <a:latin typeface="Calibri" pitchFamily="34" charset="0"/>
              </a:rPr>
              <a:t>Health care</a:t>
            </a:r>
          </a:p>
          <a:p>
            <a:r>
              <a:rPr lang="en-US" sz="1400" b="1">
                <a:solidFill>
                  <a:srgbClr val="254061"/>
                </a:solidFill>
                <a:latin typeface="Calibri" pitchFamily="34" charset="0"/>
              </a:rPr>
              <a:t>Sport</a:t>
            </a:r>
          </a:p>
          <a:p>
            <a:r>
              <a:rPr lang="sr-Latn-CS" sz="1400" b="1">
                <a:solidFill>
                  <a:srgbClr val="254061"/>
                </a:solidFill>
              </a:rPr>
              <a:t>T</a:t>
            </a:r>
            <a:r>
              <a:rPr lang="en-US" sz="1400" b="1">
                <a:solidFill>
                  <a:srgbClr val="254061"/>
                </a:solidFill>
                <a:latin typeface="Calibri" pitchFamily="34" charset="0"/>
              </a:rPr>
              <a:t>ourism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5" name="object 2"/>
          <p:cNvSpPr>
            <a:spLocks noChangeArrowheads="1"/>
          </p:cNvSpPr>
          <p:nvPr/>
        </p:nvSpPr>
        <p:spPr bwMode="auto">
          <a:xfrm>
            <a:off x="1588" y="6350"/>
            <a:ext cx="4857750" cy="683895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6386" name="object 5"/>
          <p:cNvSpPr>
            <a:spLocks noChangeArrowheads="1"/>
          </p:cNvSpPr>
          <p:nvPr/>
        </p:nvSpPr>
        <p:spPr bwMode="auto">
          <a:xfrm>
            <a:off x="1638300" y="185738"/>
            <a:ext cx="3219450" cy="0"/>
          </a:xfrm>
          <a:custGeom>
            <a:avLst/>
            <a:gdLst>
              <a:gd name="T0" fmla="*/ 0 w 3218815"/>
              <a:gd name="T1" fmla="*/ 3218815 w 3218815"/>
            </a:gdLst>
            <a:ahLst/>
            <a:cxnLst/>
            <a:rect l="T0" t="0" r="T1" b="0"/>
            <a:pathLst>
              <a:path w="3218815">
                <a:moveTo>
                  <a:pt x="0" y="0"/>
                </a:moveTo>
                <a:lnTo>
                  <a:pt x="3218281" y="0"/>
                </a:lnTo>
              </a:path>
            </a:pathLst>
          </a:custGeom>
          <a:noFill/>
          <a:ln w="9004">
            <a:solidFill>
              <a:srgbClr val="F5821F"/>
            </a:solidFill>
            <a:miter lim="800000"/>
            <a:headEnd/>
            <a:tailEnd/>
          </a:ln>
        </p:spPr>
        <p:txBody>
          <a:bodyPr lIns="0" tIns="0" rIns="0" bIns="0"/>
          <a:lstStyle/>
          <a:p>
            <a:endParaRPr lang="en-US">
              <a:latin typeface="Calibri" pitchFamily="34" charset="0"/>
            </a:endParaRPr>
          </a:p>
        </p:txBody>
      </p:sp>
      <p:sp>
        <p:nvSpPr>
          <p:cNvPr id="16387" name="object 6"/>
          <p:cNvSpPr>
            <a:spLocks noChangeArrowheads="1"/>
          </p:cNvSpPr>
          <p:nvPr/>
        </p:nvSpPr>
        <p:spPr bwMode="auto">
          <a:xfrm>
            <a:off x="434975" y="69850"/>
            <a:ext cx="774700" cy="246063"/>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6388" name="object 7"/>
          <p:cNvSpPr>
            <a:spLocks noChangeArrowheads="1"/>
          </p:cNvSpPr>
          <p:nvPr/>
        </p:nvSpPr>
        <p:spPr bwMode="auto">
          <a:xfrm>
            <a:off x="2203450" y="6434138"/>
            <a:ext cx="273050" cy="411162"/>
          </a:xfrm>
          <a:custGeom>
            <a:avLst/>
            <a:gdLst>
              <a:gd name="T0" fmla="*/ 0 w 274319"/>
              <a:gd name="T1" fmla="*/ 0 h 412115"/>
              <a:gd name="T2" fmla="*/ 274319 w 274319"/>
              <a:gd name="T3" fmla="*/ 412115 h 412115"/>
            </a:gdLst>
            <a:ahLst/>
            <a:cxnLst/>
            <a:rect l="T0" t="T1" r="T2" b="T3"/>
            <a:pathLst>
              <a:path w="274319" h="412115">
                <a:moveTo>
                  <a:pt x="0" y="411937"/>
                </a:moveTo>
                <a:lnTo>
                  <a:pt x="274078" y="411937"/>
                </a:lnTo>
                <a:lnTo>
                  <a:pt x="274078" y="0"/>
                </a:lnTo>
                <a:lnTo>
                  <a:pt x="0" y="0"/>
                </a:lnTo>
                <a:lnTo>
                  <a:pt x="0" y="411937"/>
                </a:lnTo>
                <a:close/>
              </a:path>
            </a:pathLst>
          </a:custGeom>
          <a:solidFill>
            <a:srgbClr val="00265A"/>
          </a:solidFill>
          <a:ln w="9525">
            <a:noFill/>
            <a:miter lim="800000"/>
            <a:headEnd/>
            <a:tailEnd/>
          </a:ln>
        </p:spPr>
        <p:txBody>
          <a:bodyPr lIns="0" tIns="0" rIns="0" bIns="0"/>
          <a:lstStyle/>
          <a:p>
            <a:endParaRPr lang="en-US">
              <a:latin typeface="Calibri" pitchFamily="34" charset="0"/>
            </a:endParaRPr>
          </a:p>
        </p:txBody>
      </p:sp>
      <p:sp>
        <p:nvSpPr>
          <p:cNvPr id="16389" name="object 8"/>
          <p:cNvSpPr>
            <a:spLocks noChangeArrowheads="1"/>
          </p:cNvSpPr>
          <p:nvPr/>
        </p:nvSpPr>
        <p:spPr bwMode="auto">
          <a:xfrm>
            <a:off x="2273300" y="6553200"/>
            <a:ext cx="133350" cy="125413"/>
          </a:xfrm>
          <a:custGeom>
            <a:avLst/>
            <a:gdLst>
              <a:gd name="T0" fmla="*/ 0 w 133350"/>
              <a:gd name="T1" fmla="*/ 0 h 125729"/>
              <a:gd name="T2" fmla="*/ 133350 w 133350"/>
              <a:gd name="T3" fmla="*/ 125729 h 125729"/>
            </a:gdLst>
            <a:ahLst/>
            <a:cxnLst/>
            <a:rect l="T0" t="T1" r="T2" b="T3"/>
            <a:pathLst>
              <a:path w="133350" h="125729">
                <a:moveTo>
                  <a:pt x="50749" y="2285"/>
                </a:moveTo>
                <a:lnTo>
                  <a:pt x="33070" y="2285"/>
                </a:lnTo>
                <a:lnTo>
                  <a:pt x="26774" y="8947"/>
                </a:lnTo>
                <a:lnTo>
                  <a:pt x="19164" y="14376"/>
                </a:lnTo>
                <a:lnTo>
                  <a:pt x="10239" y="18566"/>
                </a:lnTo>
                <a:lnTo>
                  <a:pt x="0" y="21513"/>
                </a:lnTo>
                <a:lnTo>
                  <a:pt x="0" y="35509"/>
                </a:lnTo>
                <a:lnTo>
                  <a:pt x="9906" y="35509"/>
                </a:lnTo>
                <a:lnTo>
                  <a:pt x="14376" y="35991"/>
                </a:lnTo>
                <a:lnTo>
                  <a:pt x="18389" y="37922"/>
                </a:lnTo>
                <a:lnTo>
                  <a:pt x="19608" y="39369"/>
                </a:lnTo>
                <a:lnTo>
                  <a:pt x="20497" y="43129"/>
                </a:lnTo>
                <a:lnTo>
                  <a:pt x="20726" y="48767"/>
                </a:lnTo>
                <a:lnTo>
                  <a:pt x="20726" y="122834"/>
                </a:lnTo>
                <a:lnTo>
                  <a:pt x="50749" y="122834"/>
                </a:lnTo>
                <a:lnTo>
                  <a:pt x="50749" y="2285"/>
                </a:lnTo>
                <a:close/>
              </a:path>
              <a:path w="133350" h="125729">
                <a:moveTo>
                  <a:pt x="103936" y="0"/>
                </a:moveTo>
                <a:lnTo>
                  <a:pt x="89255" y="0"/>
                </a:lnTo>
                <a:lnTo>
                  <a:pt x="82372" y="1650"/>
                </a:lnTo>
                <a:lnTo>
                  <a:pt x="71018" y="8305"/>
                </a:lnTo>
                <a:lnTo>
                  <a:pt x="67233" y="12725"/>
                </a:lnTo>
                <a:lnTo>
                  <a:pt x="63423" y="23748"/>
                </a:lnTo>
                <a:lnTo>
                  <a:pt x="62458" y="32029"/>
                </a:lnTo>
                <a:lnTo>
                  <a:pt x="62458" y="93624"/>
                </a:lnTo>
                <a:lnTo>
                  <a:pt x="86410" y="124282"/>
                </a:lnTo>
                <a:lnTo>
                  <a:pt x="92379" y="125120"/>
                </a:lnTo>
                <a:lnTo>
                  <a:pt x="105029" y="125120"/>
                </a:lnTo>
                <a:lnTo>
                  <a:pt x="131046" y="106527"/>
                </a:lnTo>
                <a:lnTo>
                  <a:pt x="95605" y="106527"/>
                </a:lnTo>
                <a:lnTo>
                  <a:pt x="94157" y="105816"/>
                </a:lnTo>
                <a:lnTo>
                  <a:pt x="93497" y="104368"/>
                </a:lnTo>
                <a:lnTo>
                  <a:pt x="92811" y="102946"/>
                </a:lnTo>
                <a:lnTo>
                  <a:pt x="92566" y="99821"/>
                </a:lnTo>
                <a:lnTo>
                  <a:pt x="92499" y="26619"/>
                </a:lnTo>
                <a:lnTo>
                  <a:pt x="92837" y="22859"/>
                </a:lnTo>
                <a:lnTo>
                  <a:pt x="94284" y="19456"/>
                </a:lnTo>
                <a:lnTo>
                  <a:pt x="95758" y="18592"/>
                </a:lnTo>
                <a:lnTo>
                  <a:pt x="130859" y="18592"/>
                </a:lnTo>
                <a:lnTo>
                  <a:pt x="129286" y="15239"/>
                </a:lnTo>
                <a:lnTo>
                  <a:pt x="124129" y="8585"/>
                </a:lnTo>
                <a:lnTo>
                  <a:pt x="120243" y="5765"/>
                </a:lnTo>
                <a:lnTo>
                  <a:pt x="109829" y="1142"/>
                </a:lnTo>
                <a:lnTo>
                  <a:pt x="103936" y="0"/>
                </a:lnTo>
                <a:close/>
              </a:path>
              <a:path w="133350" h="125729">
                <a:moveTo>
                  <a:pt x="130859" y="18592"/>
                </a:moveTo>
                <a:lnTo>
                  <a:pt x="100304" y="18592"/>
                </a:lnTo>
                <a:lnTo>
                  <a:pt x="101752" y="19405"/>
                </a:lnTo>
                <a:lnTo>
                  <a:pt x="102997" y="22631"/>
                </a:lnTo>
                <a:lnTo>
                  <a:pt x="103082" y="23748"/>
                </a:lnTo>
                <a:lnTo>
                  <a:pt x="103180" y="99821"/>
                </a:lnTo>
                <a:lnTo>
                  <a:pt x="102946" y="102311"/>
                </a:lnTo>
                <a:lnTo>
                  <a:pt x="101549" y="105689"/>
                </a:lnTo>
                <a:lnTo>
                  <a:pt x="100101" y="106527"/>
                </a:lnTo>
                <a:lnTo>
                  <a:pt x="131046" y="106527"/>
                </a:lnTo>
                <a:lnTo>
                  <a:pt x="132816" y="99059"/>
                </a:lnTo>
                <a:lnTo>
                  <a:pt x="133233" y="93624"/>
                </a:lnTo>
                <a:lnTo>
                  <a:pt x="133191" y="32029"/>
                </a:lnTo>
                <a:lnTo>
                  <a:pt x="132867" y="27304"/>
                </a:lnTo>
                <a:lnTo>
                  <a:pt x="131038" y="18973"/>
                </a:lnTo>
                <a:lnTo>
                  <a:pt x="130859" y="18592"/>
                </a:lnTo>
                <a:close/>
              </a:path>
            </a:pathLst>
          </a:custGeom>
          <a:solidFill>
            <a:srgbClr val="FFFFFF"/>
          </a:solidFill>
          <a:ln w="9525">
            <a:noFill/>
            <a:miter lim="800000"/>
            <a:headEnd/>
            <a:tailEnd/>
          </a:ln>
        </p:spPr>
        <p:txBody>
          <a:bodyPr lIns="0" tIns="0" rIns="0" bIns="0"/>
          <a:lstStyle/>
          <a:p>
            <a:endParaRPr lang="en-US">
              <a:latin typeface="Calibri" pitchFamily="34" charset="0"/>
            </a:endParaRPr>
          </a:p>
        </p:txBody>
      </p:sp>
      <p:sp>
        <p:nvSpPr>
          <p:cNvPr id="16390" name="object 9"/>
          <p:cNvSpPr>
            <a:spLocks noChangeArrowheads="1"/>
          </p:cNvSpPr>
          <p:nvPr/>
        </p:nvSpPr>
        <p:spPr bwMode="auto">
          <a:xfrm>
            <a:off x="1588" y="185738"/>
            <a:ext cx="358775" cy="0"/>
          </a:xfrm>
          <a:custGeom>
            <a:avLst/>
            <a:gdLst>
              <a:gd name="T0" fmla="*/ 0 w 358775"/>
              <a:gd name="T1" fmla="*/ 358775 w 358775"/>
            </a:gdLst>
            <a:ahLst/>
            <a:cxnLst/>
            <a:rect l="T0" t="0" r="T1" b="0"/>
            <a:pathLst>
              <a:path w="358775">
                <a:moveTo>
                  <a:pt x="0" y="0"/>
                </a:moveTo>
                <a:lnTo>
                  <a:pt x="358368" y="0"/>
                </a:lnTo>
              </a:path>
            </a:pathLst>
          </a:custGeom>
          <a:noFill/>
          <a:ln w="36004">
            <a:solidFill>
              <a:srgbClr val="F5821F"/>
            </a:solidFill>
            <a:miter lim="800000"/>
            <a:headEnd/>
            <a:tailEnd/>
          </a:ln>
        </p:spPr>
        <p:txBody>
          <a:bodyPr lIns="0" tIns="0" rIns="0" bIns="0"/>
          <a:lstStyle/>
          <a:p>
            <a:endParaRPr lang="en-US">
              <a:latin typeface="Calibri" pitchFamily="34" charset="0"/>
            </a:endParaRPr>
          </a:p>
        </p:txBody>
      </p:sp>
      <p:sp>
        <p:nvSpPr>
          <p:cNvPr id="16391" name="Rectangle 1"/>
          <p:cNvSpPr>
            <a:spLocks noChangeArrowheads="1"/>
          </p:cNvSpPr>
          <p:nvPr/>
        </p:nvSpPr>
        <p:spPr bwMode="auto">
          <a:xfrm>
            <a:off x="146050" y="450850"/>
            <a:ext cx="4495800" cy="5816600"/>
          </a:xfrm>
          <a:prstGeom prst="rect">
            <a:avLst/>
          </a:prstGeom>
          <a:noFill/>
          <a:ln w="9525">
            <a:noFill/>
            <a:miter lim="800000"/>
            <a:headEnd/>
            <a:tailEnd/>
          </a:ln>
        </p:spPr>
        <p:txBody>
          <a:bodyPr anchor="ctr">
            <a:spAutoFit/>
          </a:bodyPr>
          <a:lstStyle/>
          <a:p>
            <a:r>
              <a:rPr lang="sr-Latn-CS" sz="1200">
                <a:solidFill>
                  <a:schemeClr val="tx2"/>
                </a:solidFill>
                <a:ea typeface="Times New Roman" pitchFamily="18" charset="0"/>
                <a:cs typeface="Arial" charset="0"/>
              </a:rPr>
              <a:t>The application of anti-discrimination policies implies the adoption of anti-discrimination laws as well as the development of a number of instruments that enable the effective implementation of these laws.</a:t>
            </a:r>
            <a:endParaRPr lang="en-US" sz="1200">
              <a:solidFill>
                <a:schemeClr val="tx2"/>
              </a:solidFill>
              <a:ea typeface="Times New Roman" pitchFamily="18" charset="0"/>
              <a:cs typeface="Arial" charset="0"/>
            </a:endParaRPr>
          </a:p>
          <a:p>
            <a:pPr eaLnBrk="0" hangingPunct="0"/>
            <a:endParaRPr lang="en-US" sz="1200">
              <a:solidFill>
                <a:schemeClr val="tx2"/>
              </a:solidFill>
              <a:ea typeface="Times New Roman" pitchFamily="18" charset="0"/>
              <a:cs typeface="Arial" charset="0"/>
            </a:endParaRPr>
          </a:p>
          <a:p>
            <a:pPr eaLnBrk="0" hangingPunct="0"/>
            <a:r>
              <a:rPr lang="sr-Latn-CS" sz="1200">
                <a:solidFill>
                  <a:schemeClr val="tx2"/>
                </a:solidFill>
                <a:ea typeface="Times New Roman" pitchFamily="18" charset="0"/>
                <a:cs typeface="Arial" charset="0"/>
              </a:rPr>
              <a:t>Such instruments must include bodies, forums and activities that allow natural and legal persons who would like to actively pursue an anti-discrimination policy can have the necessary information regarding the possibility of participation of persons with disabilities in the economy, education, culture, sports and tourism.</a:t>
            </a:r>
            <a:endParaRPr lang="en-US" sz="1200">
              <a:solidFill>
                <a:schemeClr val="tx2"/>
              </a:solidFill>
              <a:cs typeface="Arial" charset="0"/>
            </a:endParaRPr>
          </a:p>
          <a:p>
            <a:pPr eaLnBrk="0" hangingPunct="0"/>
            <a:endParaRPr lang="en-US" sz="1200">
              <a:solidFill>
                <a:schemeClr val="tx2"/>
              </a:solidFill>
              <a:cs typeface="Times New Roman" pitchFamily="18" charset="0"/>
            </a:endParaRPr>
          </a:p>
          <a:p>
            <a:pPr eaLnBrk="0" hangingPunct="0"/>
            <a:r>
              <a:rPr lang="sr-Latn-CS" sz="1200">
                <a:solidFill>
                  <a:schemeClr val="tx2"/>
                </a:solidFill>
                <a:cs typeface="Times New Roman" pitchFamily="18" charset="0"/>
              </a:rPr>
              <a:t>It is necessary to emphasize the availability and capacity of PWD to participate in social activities as well as to examine needs and plan additional activities to achieve more inclusion of persons with disabilities into the work of local communities and organizational forums, which serve as information services for fostering coordination and linking functions of organizations dealing with anti-discrimination </a:t>
            </a:r>
            <a:r>
              <a:rPr lang="en-US" sz="1200">
                <a:solidFill>
                  <a:schemeClr val="tx2"/>
                </a:solidFill>
                <a:cs typeface="Times New Roman" pitchFamily="18" charset="0"/>
              </a:rPr>
              <a:t>p</a:t>
            </a:r>
            <a:r>
              <a:rPr lang="sr-Latn-CS" sz="1200">
                <a:solidFill>
                  <a:schemeClr val="tx2"/>
                </a:solidFill>
                <a:cs typeface="Times New Roman" pitchFamily="18" charset="0"/>
              </a:rPr>
              <a:t>olitics in various areas of society.</a:t>
            </a:r>
            <a:endParaRPr lang="en-US" sz="1200">
              <a:solidFill>
                <a:schemeClr val="tx2"/>
              </a:solidFill>
              <a:cs typeface="Arial" charset="0"/>
            </a:endParaRPr>
          </a:p>
          <a:p>
            <a:pPr eaLnBrk="0" hangingPunct="0"/>
            <a:endParaRPr lang="en-US" sz="1200">
              <a:solidFill>
                <a:schemeClr val="tx2"/>
              </a:solidFill>
              <a:cs typeface="Times New Roman" pitchFamily="18" charset="0"/>
            </a:endParaRPr>
          </a:p>
          <a:p>
            <a:pPr eaLnBrk="0" hangingPunct="0"/>
            <a:r>
              <a:rPr lang="sr-Latn-CS" sz="1200">
                <a:solidFill>
                  <a:schemeClr val="tx2"/>
                </a:solidFill>
                <a:cs typeface="Times New Roman" pitchFamily="18" charset="0"/>
              </a:rPr>
              <a:t>Such information forums, centers, databases, etc. Can significantly stimulate intersection between various institutions and enable disadvantaged groups to have greater participation in social trends.</a:t>
            </a:r>
            <a:endParaRPr lang="en-US" sz="1200">
              <a:solidFill>
                <a:schemeClr val="tx2"/>
              </a:solidFill>
              <a:cs typeface="Arial" charset="0"/>
            </a:endParaRPr>
          </a:p>
          <a:p>
            <a:pPr eaLnBrk="0" hangingPunct="0"/>
            <a:endParaRPr lang="en-US" sz="1200">
              <a:solidFill>
                <a:schemeClr val="tx2"/>
              </a:solidFill>
              <a:cs typeface="Times New Roman" pitchFamily="18" charset="0"/>
            </a:endParaRPr>
          </a:p>
          <a:p>
            <a:pPr eaLnBrk="0" hangingPunct="0"/>
            <a:r>
              <a:rPr lang="sr-Latn-CS" sz="1200">
                <a:solidFill>
                  <a:schemeClr val="tx2"/>
                </a:solidFill>
                <a:cs typeface="Times New Roman" pitchFamily="18" charset="0"/>
              </a:rPr>
              <a:t>In order for such information centers to function, it is necessary to achieve better cooperation between associations of citizens, local self-government, economic entities, state bodies and public institutions (education, health, culture, sports, tourism, social policy)</a:t>
            </a:r>
            <a:endParaRPr lang="sr-Latn-CS" sz="1200">
              <a:solidFill>
                <a:schemeClr val="tx2"/>
              </a:solidFill>
              <a:cs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object 2"/>
          <p:cNvSpPr>
            <a:spLocks noChangeArrowheads="1"/>
          </p:cNvSpPr>
          <p:nvPr/>
        </p:nvSpPr>
        <p:spPr bwMode="auto">
          <a:xfrm>
            <a:off x="0" y="6350"/>
            <a:ext cx="4862513" cy="683895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7410" name="object 5"/>
          <p:cNvSpPr>
            <a:spLocks noChangeArrowheads="1"/>
          </p:cNvSpPr>
          <p:nvPr/>
        </p:nvSpPr>
        <p:spPr bwMode="auto">
          <a:xfrm>
            <a:off x="1166813" y="2130425"/>
            <a:ext cx="2689225" cy="2808288"/>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7411" name="object 6"/>
          <p:cNvSpPr>
            <a:spLocks noChangeArrowheads="1"/>
          </p:cNvSpPr>
          <p:nvPr/>
        </p:nvSpPr>
        <p:spPr bwMode="auto">
          <a:xfrm>
            <a:off x="1322388" y="5116513"/>
            <a:ext cx="719137" cy="288925"/>
          </a:xfrm>
          <a:custGeom>
            <a:avLst/>
            <a:gdLst>
              <a:gd name="T0" fmla="*/ 0 w 720089"/>
              <a:gd name="T1" fmla="*/ 0 h 288289"/>
              <a:gd name="T2" fmla="*/ 720089 w 720089"/>
              <a:gd name="T3" fmla="*/ 288289 h 288289"/>
            </a:gdLst>
            <a:ahLst/>
            <a:cxnLst/>
            <a:rect l="T0" t="T1" r="T2" b="T3"/>
            <a:pathLst>
              <a:path w="720089" h="288289">
                <a:moveTo>
                  <a:pt x="0" y="287997"/>
                </a:moveTo>
                <a:lnTo>
                  <a:pt x="720001" y="287997"/>
                </a:lnTo>
                <a:lnTo>
                  <a:pt x="720001" y="0"/>
                </a:lnTo>
                <a:lnTo>
                  <a:pt x="0" y="0"/>
                </a:lnTo>
                <a:lnTo>
                  <a:pt x="0" y="287997"/>
                </a:lnTo>
                <a:close/>
              </a:path>
            </a:pathLst>
          </a:custGeom>
          <a:solidFill>
            <a:srgbClr val="00904C"/>
          </a:solidFill>
          <a:ln w="9525">
            <a:noFill/>
            <a:miter lim="800000"/>
            <a:headEnd/>
            <a:tailEnd/>
          </a:ln>
        </p:spPr>
        <p:txBody>
          <a:bodyPr lIns="0" tIns="0" rIns="0" bIns="0"/>
          <a:lstStyle/>
          <a:p>
            <a:endParaRPr lang="en-US">
              <a:latin typeface="Calibri" pitchFamily="34" charset="0"/>
            </a:endParaRPr>
          </a:p>
        </p:txBody>
      </p:sp>
      <p:sp>
        <p:nvSpPr>
          <p:cNvPr id="17412" name="object 7"/>
          <p:cNvSpPr>
            <a:spLocks noChangeArrowheads="1"/>
          </p:cNvSpPr>
          <p:nvPr/>
        </p:nvSpPr>
        <p:spPr bwMode="auto">
          <a:xfrm>
            <a:off x="1322388" y="5548313"/>
            <a:ext cx="719137" cy="288925"/>
          </a:xfrm>
          <a:custGeom>
            <a:avLst/>
            <a:gdLst>
              <a:gd name="T0" fmla="*/ 0 w 720089"/>
              <a:gd name="T1" fmla="*/ 0 h 288289"/>
              <a:gd name="T2" fmla="*/ 720089 w 720089"/>
              <a:gd name="T3" fmla="*/ 288289 h 288289"/>
            </a:gdLst>
            <a:ahLst/>
            <a:cxnLst/>
            <a:rect l="T0" t="T1" r="T2" b="T3"/>
            <a:pathLst>
              <a:path w="720089" h="288289">
                <a:moveTo>
                  <a:pt x="0" y="287997"/>
                </a:moveTo>
                <a:lnTo>
                  <a:pt x="720001" y="287997"/>
                </a:lnTo>
                <a:lnTo>
                  <a:pt x="720001" y="0"/>
                </a:lnTo>
                <a:lnTo>
                  <a:pt x="0" y="0"/>
                </a:lnTo>
                <a:lnTo>
                  <a:pt x="0" y="287997"/>
                </a:lnTo>
                <a:close/>
              </a:path>
            </a:pathLst>
          </a:custGeom>
          <a:solidFill>
            <a:srgbClr val="D71920"/>
          </a:solidFill>
          <a:ln w="9525">
            <a:noFill/>
            <a:miter lim="800000"/>
            <a:headEnd/>
            <a:tailEnd/>
          </a:ln>
        </p:spPr>
        <p:txBody>
          <a:bodyPr lIns="0" tIns="0" rIns="0" bIns="0"/>
          <a:lstStyle/>
          <a:p>
            <a:endParaRPr lang="en-US">
              <a:latin typeface="Calibri" pitchFamily="34" charset="0"/>
            </a:endParaRPr>
          </a:p>
        </p:txBody>
      </p:sp>
      <p:sp>
        <p:nvSpPr>
          <p:cNvPr id="17413" name="object 8"/>
          <p:cNvSpPr>
            <a:spLocks noChangeArrowheads="1"/>
          </p:cNvSpPr>
          <p:nvPr/>
        </p:nvSpPr>
        <p:spPr bwMode="auto">
          <a:xfrm>
            <a:off x="1322388" y="5980113"/>
            <a:ext cx="719137" cy="288925"/>
          </a:xfrm>
          <a:custGeom>
            <a:avLst/>
            <a:gdLst>
              <a:gd name="T0" fmla="*/ 0 w 720089"/>
              <a:gd name="T1" fmla="*/ 0 h 288289"/>
              <a:gd name="T2" fmla="*/ 720089 w 720089"/>
              <a:gd name="T3" fmla="*/ 288289 h 288289"/>
            </a:gdLst>
            <a:ahLst/>
            <a:cxnLst/>
            <a:rect l="T0" t="T1" r="T2" b="T3"/>
            <a:pathLst>
              <a:path w="720089" h="288289">
                <a:moveTo>
                  <a:pt x="0" y="287997"/>
                </a:moveTo>
                <a:lnTo>
                  <a:pt x="720001" y="287997"/>
                </a:lnTo>
                <a:lnTo>
                  <a:pt x="720001" y="0"/>
                </a:lnTo>
                <a:lnTo>
                  <a:pt x="0" y="0"/>
                </a:lnTo>
                <a:lnTo>
                  <a:pt x="0" y="287997"/>
                </a:lnTo>
                <a:close/>
              </a:path>
            </a:pathLst>
          </a:custGeom>
          <a:solidFill>
            <a:srgbClr val="00305E"/>
          </a:solidFill>
          <a:ln w="9525">
            <a:noFill/>
            <a:miter lim="800000"/>
            <a:headEnd/>
            <a:tailEnd/>
          </a:ln>
        </p:spPr>
        <p:txBody>
          <a:bodyPr lIns="0" tIns="0" rIns="0" bIns="0"/>
          <a:lstStyle/>
          <a:p>
            <a:endParaRPr lang="en-US">
              <a:latin typeface="Calibri" pitchFamily="34" charset="0"/>
            </a:endParaRPr>
          </a:p>
        </p:txBody>
      </p:sp>
      <p:sp>
        <p:nvSpPr>
          <p:cNvPr id="17414" name="object 12"/>
          <p:cNvSpPr>
            <a:spLocks noChangeArrowheads="1"/>
          </p:cNvSpPr>
          <p:nvPr/>
        </p:nvSpPr>
        <p:spPr bwMode="auto">
          <a:xfrm>
            <a:off x="-1588" y="185738"/>
            <a:ext cx="3217863" cy="0"/>
          </a:xfrm>
          <a:custGeom>
            <a:avLst/>
            <a:gdLst>
              <a:gd name="T0" fmla="*/ 0 w 3218815"/>
              <a:gd name="T1" fmla="*/ 3218815 w 3218815"/>
            </a:gdLst>
            <a:ahLst/>
            <a:cxnLst/>
            <a:rect l="T0" t="0" r="T1" b="0"/>
            <a:pathLst>
              <a:path w="3218815">
                <a:moveTo>
                  <a:pt x="0" y="0"/>
                </a:moveTo>
                <a:lnTo>
                  <a:pt x="3218281" y="0"/>
                </a:lnTo>
              </a:path>
            </a:pathLst>
          </a:custGeom>
          <a:noFill/>
          <a:ln w="9004">
            <a:solidFill>
              <a:srgbClr val="F5821F"/>
            </a:solidFill>
            <a:miter lim="800000"/>
            <a:headEnd/>
            <a:tailEnd/>
          </a:ln>
        </p:spPr>
        <p:txBody>
          <a:bodyPr lIns="0" tIns="0" rIns="0" bIns="0"/>
          <a:lstStyle/>
          <a:p>
            <a:endParaRPr lang="en-US">
              <a:latin typeface="Calibri" pitchFamily="34" charset="0"/>
            </a:endParaRPr>
          </a:p>
        </p:txBody>
      </p:sp>
      <p:sp>
        <p:nvSpPr>
          <p:cNvPr id="17415" name="object 13"/>
          <p:cNvSpPr>
            <a:spLocks noChangeArrowheads="1"/>
          </p:cNvSpPr>
          <p:nvPr/>
        </p:nvSpPr>
        <p:spPr bwMode="auto">
          <a:xfrm>
            <a:off x="3271838" y="138113"/>
            <a:ext cx="1198562" cy="92075"/>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7416" name="object 14"/>
          <p:cNvSpPr>
            <a:spLocks noChangeArrowheads="1"/>
          </p:cNvSpPr>
          <p:nvPr/>
        </p:nvSpPr>
        <p:spPr bwMode="auto">
          <a:xfrm>
            <a:off x="2381250" y="6434138"/>
            <a:ext cx="274638" cy="411162"/>
          </a:xfrm>
          <a:custGeom>
            <a:avLst/>
            <a:gdLst>
              <a:gd name="T0" fmla="*/ 0 w 274319"/>
              <a:gd name="T1" fmla="*/ 0 h 412115"/>
              <a:gd name="T2" fmla="*/ 274319 w 274319"/>
              <a:gd name="T3" fmla="*/ 412115 h 412115"/>
            </a:gdLst>
            <a:ahLst/>
            <a:cxnLst/>
            <a:rect l="T0" t="T1" r="T2" b="T3"/>
            <a:pathLst>
              <a:path w="274319" h="412115">
                <a:moveTo>
                  <a:pt x="0" y="411937"/>
                </a:moveTo>
                <a:lnTo>
                  <a:pt x="274078" y="411937"/>
                </a:lnTo>
                <a:lnTo>
                  <a:pt x="274078" y="0"/>
                </a:lnTo>
                <a:lnTo>
                  <a:pt x="0" y="0"/>
                </a:lnTo>
                <a:lnTo>
                  <a:pt x="0" y="411937"/>
                </a:lnTo>
                <a:close/>
              </a:path>
            </a:pathLst>
          </a:custGeom>
          <a:solidFill>
            <a:srgbClr val="00265A"/>
          </a:solidFill>
          <a:ln w="9525">
            <a:noFill/>
            <a:miter lim="800000"/>
            <a:headEnd/>
            <a:tailEnd/>
          </a:ln>
        </p:spPr>
        <p:txBody>
          <a:bodyPr lIns="0" tIns="0" rIns="0" bIns="0"/>
          <a:lstStyle/>
          <a:p>
            <a:endParaRPr lang="en-US">
              <a:latin typeface="Calibri" pitchFamily="34" charset="0"/>
            </a:endParaRPr>
          </a:p>
        </p:txBody>
      </p:sp>
      <p:sp>
        <p:nvSpPr>
          <p:cNvPr id="17417" name="object 15"/>
          <p:cNvSpPr>
            <a:spLocks noChangeArrowheads="1"/>
          </p:cNvSpPr>
          <p:nvPr/>
        </p:nvSpPr>
        <p:spPr bwMode="auto">
          <a:xfrm>
            <a:off x="2463800" y="6554788"/>
            <a:ext cx="109538" cy="120650"/>
          </a:xfrm>
          <a:custGeom>
            <a:avLst/>
            <a:gdLst>
              <a:gd name="T0" fmla="*/ 0 w 109219"/>
              <a:gd name="T1" fmla="*/ 0 h 120650"/>
              <a:gd name="T2" fmla="*/ 109219 w 109219"/>
              <a:gd name="T3" fmla="*/ 120650 h 120650"/>
            </a:gdLst>
            <a:ahLst/>
            <a:cxnLst/>
            <a:rect l="T0" t="T1" r="T2" b="T3"/>
            <a:pathLst>
              <a:path w="109219" h="120650">
                <a:moveTo>
                  <a:pt x="50749" y="0"/>
                </a:moveTo>
                <a:lnTo>
                  <a:pt x="33070" y="0"/>
                </a:lnTo>
                <a:lnTo>
                  <a:pt x="26774" y="6661"/>
                </a:lnTo>
                <a:lnTo>
                  <a:pt x="19164" y="12090"/>
                </a:lnTo>
                <a:lnTo>
                  <a:pt x="10239" y="16280"/>
                </a:lnTo>
                <a:lnTo>
                  <a:pt x="0" y="19227"/>
                </a:lnTo>
                <a:lnTo>
                  <a:pt x="0" y="33223"/>
                </a:lnTo>
                <a:lnTo>
                  <a:pt x="9906" y="33223"/>
                </a:lnTo>
                <a:lnTo>
                  <a:pt x="14376" y="33705"/>
                </a:lnTo>
                <a:lnTo>
                  <a:pt x="18389" y="35636"/>
                </a:lnTo>
                <a:lnTo>
                  <a:pt x="19608" y="37084"/>
                </a:lnTo>
                <a:lnTo>
                  <a:pt x="20497" y="40843"/>
                </a:lnTo>
                <a:lnTo>
                  <a:pt x="20726" y="46482"/>
                </a:lnTo>
                <a:lnTo>
                  <a:pt x="20726" y="120548"/>
                </a:lnTo>
                <a:lnTo>
                  <a:pt x="50749" y="120548"/>
                </a:lnTo>
                <a:lnTo>
                  <a:pt x="50749" y="0"/>
                </a:lnTo>
                <a:close/>
              </a:path>
              <a:path w="109219" h="120650">
                <a:moveTo>
                  <a:pt x="108788" y="0"/>
                </a:moveTo>
                <a:lnTo>
                  <a:pt x="91109" y="0"/>
                </a:lnTo>
                <a:lnTo>
                  <a:pt x="84813" y="6661"/>
                </a:lnTo>
                <a:lnTo>
                  <a:pt x="77203" y="12090"/>
                </a:lnTo>
                <a:lnTo>
                  <a:pt x="68278" y="16280"/>
                </a:lnTo>
                <a:lnTo>
                  <a:pt x="58039" y="19227"/>
                </a:lnTo>
                <a:lnTo>
                  <a:pt x="58039" y="33223"/>
                </a:lnTo>
                <a:lnTo>
                  <a:pt x="67945" y="33223"/>
                </a:lnTo>
                <a:lnTo>
                  <a:pt x="72415" y="33705"/>
                </a:lnTo>
                <a:lnTo>
                  <a:pt x="76428" y="35636"/>
                </a:lnTo>
                <a:lnTo>
                  <a:pt x="77647" y="37084"/>
                </a:lnTo>
                <a:lnTo>
                  <a:pt x="78536" y="40843"/>
                </a:lnTo>
                <a:lnTo>
                  <a:pt x="78765" y="46482"/>
                </a:lnTo>
                <a:lnTo>
                  <a:pt x="78765" y="120548"/>
                </a:lnTo>
                <a:lnTo>
                  <a:pt x="108788" y="120548"/>
                </a:lnTo>
                <a:lnTo>
                  <a:pt x="108788" y="0"/>
                </a:lnTo>
                <a:close/>
              </a:path>
            </a:pathLst>
          </a:custGeom>
          <a:solidFill>
            <a:srgbClr val="FFFFFF"/>
          </a:solidFill>
          <a:ln w="9525">
            <a:noFill/>
            <a:miter lim="800000"/>
            <a:headEnd/>
            <a:tailEnd/>
          </a:ln>
        </p:spPr>
        <p:txBody>
          <a:bodyPr lIns="0" tIns="0" rIns="0" bIns="0"/>
          <a:lstStyle/>
          <a:p>
            <a:endParaRPr lang="en-US">
              <a:latin typeface="Calibri" pitchFamily="34" charset="0"/>
            </a:endParaRPr>
          </a:p>
        </p:txBody>
      </p:sp>
      <p:sp>
        <p:nvSpPr>
          <p:cNvPr id="17418" name="object 16"/>
          <p:cNvSpPr>
            <a:spLocks noChangeArrowheads="1"/>
          </p:cNvSpPr>
          <p:nvPr/>
        </p:nvSpPr>
        <p:spPr bwMode="auto">
          <a:xfrm>
            <a:off x="4498975" y="185738"/>
            <a:ext cx="363538" cy="0"/>
          </a:xfrm>
          <a:custGeom>
            <a:avLst/>
            <a:gdLst>
              <a:gd name="T0" fmla="*/ 0 w 362585"/>
              <a:gd name="T1" fmla="*/ 362585 w 362585"/>
            </a:gdLst>
            <a:ahLst/>
            <a:cxnLst/>
            <a:rect l="T0" t="0" r="T1" b="0"/>
            <a:pathLst>
              <a:path w="362585">
                <a:moveTo>
                  <a:pt x="0" y="0"/>
                </a:moveTo>
                <a:lnTo>
                  <a:pt x="362458" y="0"/>
                </a:lnTo>
              </a:path>
            </a:pathLst>
          </a:custGeom>
          <a:noFill/>
          <a:ln w="36004">
            <a:solidFill>
              <a:srgbClr val="F5821F"/>
            </a:solidFill>
            <a:miter lim="800000"/>
            <a:headEnd/>
            <a:tailEnd/>
          </a:ln>
        </p:spPr>
        <p:txBody>
          <a:bodyPr lIns="0" tIns="0" rIns="0" bIns="0"/>
          <a:lstStyle/>
          <a:p>
            <a:endParaRPr lang="en-US">
              <a:latin typeface="Calibri" pitchFamily="34" charset="0"/>
            </a:endParaRPr>
          </a:p>
        </p:txBody>
      </p:sp>
      <p:sp>
        <p:nvSpPr>
          <p:cNvPr id="14337" name="Rectangle 1"/>
          <p:cNvSpPr>
            <a:spLocks noChangeArrowheads="1"/>
          </p:cNvSpPr>
          <p:nvPr/>
        </p:nvSpPr>
        <p:spPr bwMode="auto">
          <a:xfrm>
            <a:off x="222250" y="450850"/>
            <a:ext cx="4267200" cy="1570038"/>
          </a:xfrm>
          <a:prstGeom prst="rect">
            <a:avLst/>
          </a:prstGeom>
          <a:noFill/>
          <a:ln w="9525">
            <a:noFill/>
            <a:miter lim="800000"/>
            <a:headEnd/>
            <a:tailEnd/>
          </a:ln>
          <a:effectLst/>
        </p:spPr>
        <p:txBody>
          <a:bodyPr anchor="ctr">
            <a:spAutoFit/>
          </a:bodyPr>
          <a:lstStyle/>
          <a:p>
            <a:pPr algn="just">
              <a:defRPr/>
            </a:pPr>
            <a:r>
              <a:rPr lang="sr-Latn-CS" sz="1200" b="1" dirty="0">
                <a:solidFill>
                  <a:schemeClr val="tx2">
                    <a:lumMod val="75000"/>
                  </a:schemeClr>
                </a:solidFill>
                <a:latin typeface="Arial" pitchFamily="34" charset="0"/>
                <a:ea typeface="Times New Roman" pitchFamily="18" charset="0"/>
                <a:cs typeface="Arial" pitchFamily="34" charset="0"/>
              </a:rPr>
              <a:t>According to research by the World Health Organization, the problems of people with disabilities are solved by 10% on the national, 20% in the regional, and even 70% at the local level. Our basis of the above-mentioned World Health Organization survey, which is shown in the diagram, clearly shows that the greatest responsibility for solving the problems of persons with disabilities belongs to local self-government.</a:t>
            </a:r>
            <a:endParaRPr lang="sr-Latn-CS" b="1" dirty="0">
              <a:solidFill>
                <a:schemeClr val="tx2">
                  <a:lumMod val="75000"/>
                </a:schemeClr>
              </a:solidFill>
              <a:latin typeface="Arial" pitchFamily="34" charset="0"/>
              <a:cs typeface="Arial" pitchFamily="34" charset="0"/>
            </a:endParaRPr>
          </a:p>
        </p:txBody>
      </p:sp>
      <p:sp>
        <p:nvSpPr>
          <p:cNvPr id="19" name="TextBox 18"/>
          <p:cNvSpPr txBox="1"/>
          <p:nvPr/>
        </p:nvSpPr>
        <p:spPr>
          <a:xfrm>
            <a:off x="2203450" y="5099050"/>
            <a:ext cx="1676400" cy="369888"/>
          </a:xfrm>
          <a:prstGeom prst="rect">
            <a:avLst/>
          </a:prstGeom>
          <a:noFill/>
        </p:spPr>
        <p:txBody>
          <a:bodyPr>
            <a:spAutoFit/>
          </a:bodyPr>
          <a:lstStyle/>
          <a:p>
            <a:pPr fontAlgn="auto">
              <a:spcBef>
                <a:spcPts val="0"/>
              </a:spcBef>
              <a:spcAft>
                <a:spcPts val="0"/>
              </a:spcAft>
              <a:defRPr/>
            </a:pPr>
            <a:r>
              <a:rPr lang="en-US" b="1" dirty="0">
                <a:solidFill>
                  <a:schemeClr val="tx2">
                    <a:lumMod val="75000"/>
                  </a:schemeClr>
                </a:solidFill>
                <a:latin typeface="+mn-lt"/>
              </a:rPr>
              <a:t>Local level</a:t>
            </a:r>
            <a:endParaRPr lang="en-US" b="1" dirty="0">
              <a:solidFill>
                <a:schemeClr val="tx2">
                  <a:lumMod val="75000"/>
                </a:schemeClr>
              </a:solidFill>
              <a:latin typeface="+mn-lt"/>
            </a:endParaRPr>
          </a:p>
        </p:txBody>
      </p:sp>
      <p:sp>
        <p:nvSpPr>
          <p:cNvPr id="20" name="TextBox 19"/>
          <p:cNvSpPr txBox="1"/>
          <p:nvPr/>
        </p:nvSpPr>
        <p:spPr>
          <a:xfrm>
            <a:off x="2203450" y="5480050"/>
            <a:ext cx="1676400" cy="369888"/>
          </a:xfrm>
          <a:prstGeom prst="rect">
            <a:avLst/>
          </a:prstGeom>
          <a:noFill/>
        </p:spPr>
        <p:txBody>
          <a:bodyPr>
            <a:spAutoFit/>
          </a:bodyPr>
          <a:lstStyle/>
          <a:p>
            <a:pPr fontAlgn="auto">
              <a:spcBef>
                <a:spcPts val="0"/>
              </a:spcBef>
              <a:spcAft>
                <a:spcPts val="0"/>
              </a:spcAft>
              <a:defRPr/>
            </a:pPr>
            <a:r>
              <a:rPr lang="en-US" b="1" dirty="0">
                <a:solidFill>
                  <a:schemeClr val="tx2">
                    <a:lumMod val="75000"/>
                  </a:schemeClr>
                </a:solidFill>
                <a:latin typeface="+mn-lt"/>
              </a:rPr>
              <a:t>Regional level</a:t>
            </a:r>
            <a:endParaRPr lang="en-US" b="1" dirty="0">
              <a:solidFill>
                <a:schemeClr val="tx2">
                  <a:lumMod val="75000"/>
                </a:schemeClr>
              </a:solidFill>
              <a:latin typeface="+mn-lt"/>
            </a:endParaRPr>
          </a:p>
        </p:txBody>
      </p:sp>
      <p:sp>
        <p:nvSpPr>
          <p:cNvPr id="21" name="TextBox 20"/>
          <p:cNvSpPr txBox="1"/>
          <p:nvPr/>
        </p:nvSpPr>
        <p:spPr>
          <a:xfrm>
            <a:off x="2203450" y="5937250"/>
            <a:ext cx="1752600" cy="369888"/>
          </a:xfrm>
          <a:prstGeom prst="rect">
            <a:avLst/>
          </a:prstGeom>
          <a:noFill/>
        </p:spPr>
        <p:txBody>
          <a:bodyPr>
            <a:spAutoFit/>
          </a:bodyPr>
          <a:lstStyle/>
          <a:p>
            <a:pPr fontAlgn="auto">
              <a:spcBef>
                <a:spcPts val="0"/>
              </a:spcBef>
              <a:spcAft>
                <a:spcPts val="0"/>
              </a:spcAft>
              <a:defRPr/>
            </a:pPr>
            <a:r>
              <a:rPr lang="en-US" b="1" dirty="0">
                <a:solidFill>
                  <a:schemeClr val="tx2">
                    <a:lumMod val="75000"/>
                  </a:schemeClr>
                </a:solidFill>
                <a:latin typeface="+mn-lt"/>
              </a:rPr>
              <a:t>National level</a:t>
            </a:r>
            <a:endParaRPr lang="en-US" b="1" dirty="0">
              <a:solidFill>
                <a:schemeClr val="tx2">
                  <a:lumMod val="75000"/>
                </a:schemeClr>
              </a:solidFill>
              <a:latin typeface="+mn-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3" name="object 2"/>
          <p:cNvSpPr>
            <a:spLocks noChangeArrowheads="1"/>
          </p:cNvSpPr>
          <p:nvPr/>
        </p:nvSpPr>
        <p:spPr bwMode="auto">
          <a:xfrm>
            <a:off x="1588" y="6350"/>
            <a:ext cx="4857750" cy="683895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8434" name="object 4"/>
          <p:cNvSpPr>
            <a:spLocks noChangeArrowheads="1"/>
          </p:cNvSpPr>
          <p:nvPr/>
        </p:nvSpPr>
        <p:spPr bwMode="auto">
          <a:xfrm>
            <a:off x="1638300" y="185738"/>
            <a:ext cx="3219450" cy="0"/>
          </a:xfrm>
          <a:custGeom>
            <a:avLst/>
            <a:gdLst>
              <a:gd name="T0" fmla="*/ 0 w 3218815"/>
              <a:gd name="T1" fmla="*/ 3218815 w 3218815"/>
            </a:gdLst>
            <a:ahLst/>
            <a:cxnLst/>
            <a:rect l="T0" t="0" r="T1" b="0"/>
            <a:pathLst>
              <a:path w="3218815">
                <a:moveTo>
                  <a:pt x="0" y="0"/>
                </a:moveTo>
                <a:lnTo>
                  <a:pt x="3218281" y="0"/>
                </a:lnTo>
              </a:path>
            </a:pathLst>
          </a:custGeom>
          <a:noFill/>
          <a:ln w="9004">
            <a:solidFill>
              <a:srgbClr val="F5821F"/>
            </a:solidFill>
            <a:miter lim="800000"/>
            <a:headEnd/>
            <a:tailEnd/>
          </a:ln>
        </p:spPr>
        <p:txBody>
          <a:bodyPr lIns="0" tIns="0" rIns="0" bIns="0"/>
          <a:lstStyle/>
          <a:p>
            <a:endParaRPr lang="en-US">
              <a:latin typeface="Calibri" pitchFamily="34" charset="0"/>
            </a:endParaRPr>
          </a:p>
        </p:txBody>
      </p:sp>
      <p:sp>
        <p:nvSpPr>
          <p:cNvPr id="18435" name="object 5"/>
          <p:cNvSpPr>
            <a:spLocks noChangeArrowheads="1"/>
          </p:cNvSpPr>
          <p:nvPr/>
        </p:nvSpPr>
        <p:spPr bwMode="auto">
          <a:xfrm>
            <a:off x="434975" y="69850"/>
            <a:ext cx="774700" cy="246063"/>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8436" name="object 6"/>
          <p:cNvSpPr>
            <a:spLocks noChangeArrowheads="1"/>
          </p:cNvSpPr>
          <p:nvPr/>
        </p:nvSpPr>
        <p:spPr bwMode="auto">
          <a:xfrm>
            <a:off x="2203450" y="6434138"/>
            <a:ext cx="273050" cy="411162"/>
          </a:xfrm>
          <a:custGeom>
            <a:avLst/>
            <a:gdLst>
              <a:gd name="T0" fmla="*/ 0 w 274319"/>
              <a:gd name="T1" fmla="*/ 0 h 412115"/>
              <a:gd name="T2" fmla="*/ 274319 w 274319"/>
              <a:gd name="T3" fmla="*/ 412115 h 412115"/>
            </a:gdLst>
            <a:ahLst/>
            <a:cxnLst/>
            <a:rect l="T0" t="T1" r="T2" b="T3"/>
            <a:pathLst>
              <a:path w="274319" h="412115">
                <a:moveTo>
                  <a:pt x="0" y="411937"/>
                </a:moveTo>
                <a:lnTo>
                  <a:pt x="274078" y="411937"/>
                </a:lnTo>
                <a:lnTo>
                  <a:pt x="274078" y="0"/>
                </a:lnTo>
                <a:lnTo>
                  <a:pt x="0" y="0"/>
                </a:lnTo>
                <a:lnTo>
                  <a:pt x="0" y="411937"/>
                </a:lnTo>
                <a:close/>
              </a:path>
            </a:pathLst>
          </a:custGeom>
          <a:solidFill>
            <a:srgbClr val="00265A"/>
          </a:solidFill>
          <a:ln w="9525">
            <a:noFill/>
            <a:miter lim="800000"/>
            <a:headEnd/>
            <a:tailEnd/>
          </a:ln>
        </p:spPr>
        <p:txBody>
          <a:bodyPr lIns="0" tIns="0" rIns="0" bIns="0"/>
          <a:lstStyle/>
          <a:p>
            <a:endParaRPr lang="en-US">
              <a:latin typeface="Calibri" pitchFamily="34" charset="0"/>
            </a:endParaRPr>
          </a:p>
        </p:txBody>
      </p:sp>
      <p:sp>
        <p:nvSpPr>
          <p:cNvPr id="18437" name="object 7"/>
          <p:cNvSpPr>
            <a:spLocks noChangeArrowheads="1"/>
          </p:cNvSpPr>
          <p:nvPr/>
        </p:nvSpPr>
        <p:spPr bwMode="auto">
          <a:xfrm>
            <a:off x="2274888" y="6553200"/>
            <a:ext cx="130175" cy="123825"/>
          </a:xfrm>
          <a:custGeom>
            <a:avLst/>
            <a:gdLst>
              <a:gd name="T0" fmla="*/ 0 w 130175"/>
              <a:gd name="T1" fmla="*/ 0 h 123190"/>
              <a:gd name="T2" fmla="*/ 130175 w 130175"/>
              <a:gd name="T3" fmla="*/ 123190 h 123190"/>
            </a:gdLst>
            <a:ahLst/>
            <a:cxnLst/>
            <a:rect l="T0" t="T1" r="T2" b="T3"/>
            <a:pathLst>
              <a:path w="130175" h="123190">
                <a:moveTo>
                  <a:pt x="50749" y="2286"/>
                </a:moveTo>
                <a:lnTo>
                  <a:pt x="33070" y="2286"/>
                </a:lnTo>
                <a:lnTo>
                  <a:pt x="26774" y="8947"/>
                </a:lnTo>
                <a:lnTo>
                  <a:pt x="19164" y="14376"/>
                </a:lnTo>
                <a:lnTo>
                  <a:pt x="10239" y="18566"/>
                </a:lnTo>
                <a:lnTo>
                  <a:pt x="0" y="21513"/>
                </a:lnTo>
                <a:lnTo>
                  <a:pt x="0" y="35509"/>
                </a:lnTo>
                <a:lnTo>
                  <a:pt x="9906" y="35509"/>
                </a:lnTo>
                <a:lnTo>
                  <a:pt x="14376" y="35991"/>
                </a:lnTo>
                <a:lnTo>
                  <a:pt x="18389" y="37922"/>
                </a:lnTo>
                <a:lnTo>
                  <a:pt x="19608" y="39370"/>
                </a:lnTo>
                <a:lnTo>
                  <a:pt x="20497" y="43129"/>
                </a:lnTo>
                <a:lnTo>
                  <a:pt x="20726" y="48768"/>
                </a:lnTo>
                <a:lnTo>
                  <a:pt x="20726" y="122834"/>
                </a:lnTo>
                <a:lnTo>
                  <a:pt x="50749" y="122834"/>
                </a:lnTo>
                <a:lnTo>
                  <a:pt x="50749" y="2286"/>
                </a:lnTo>
                <a:close/>
              </a:path>
              <a:path w="130175" h="123190">
                <a:moveTo>
                  <a:pt x="128440" y="18592"/>
                </a:moveTo>
                <a:lnTo>
                  <a:pt x="97155" y="18592"/>
                </a:lnTo>
                <a:lnTo>
                  <a:pt x="98856" y="19405"/>
                </a:lnTo>
                <a:lnTo>
                  <a:pt x="101092" y="22631"/>
                </a:lnTo>
                <a:lnTo>
                  <a:pt x="101676" y="25069"/>
                </a:lnTo>
                <a:lnTo>
                  <a:pt x="101676" y="32588"/>
                </a:lnTo>
                <a:lnTo>
                  <a:pt x="84588" y="66728"/>
                </a:lnTo>
                <a:lnTo>
                  <a:pt x="61137" y="105613"/>
                </a:lnTo>
                <a:lnTo>
                  <a:pt x="61087" y="122834"/>
                </a:lnTo>
                <a:lnTo>
                  <a:pt x="127228" y="122834"/>
                </a:lnTo>
                <a:lnTo>
                  <a:pt x="127228" y="102260"/>
                </a:lnTo>
                <a:lnTo>
                  <a:pt x="94259" y="102260"/>
                </a:lnTo>
                <a:lnTo>
                  <a:pt x="105669" y="85157"/>
                </a:lnTo>
                <a:lnTo>
                  <a:pt x="128244" y="45593"/>
                </a:lnTo>
                <a:lnTo>
                  <a:pt x="129971" y="22326"/>
                </a:lnTo>
                <a:lnTo>
                  <a:pt x="128440" y="18592"/>
                </a:lnTo>
                <a:close/>
              </a:path>
              <a:path w="130175" h="123190">
                <a:moveTo>
                  <a:pt x="93624" y="0"/>
                </a:moveTo>
                <a:lnTo>
                  <a:pt x="87528" y="0"/>
                </a:lnTo>
                <a:lnTo>
                  <a:pt x="82296" y="965"/>
                </a:lnTo>
                <a:lnTo>
                  <a:pt x="61087" y="32156"/>
                </a:lnTo>
                <a:lnTo>
                  <a:pt x="61087" y="43281"/>
                </a:lnTo>
                <a:lnTo>
                  <a:pt x="88061" y="43281"/>
                </a:lnTo>
                <a:lnTo>
                  <a:pt x="88061" y="26568"/>
                </a:lnTo>
                <a:lnTo>
                  <a:pt x="88620" y="23037"/>
                </a:lnTo>
                <a:lnTo>
                  <a:pt x="90855" y="19481"/>
                </a:lnTo>
                <a:lnTo>
                  <a:pt x="92583" y="18592"/>
                </a:lnTo>
                <a:lnTo>
                  <a:pt x="128440" y="18592"/>
                </a:lnTo>
                <a:lnTo>
                  <a:pt x="126898" y="14833"/>
                </a:lnTo>
                <a:lnTo>
                  <a:pt x="120777" y="8890"/>
                </a:lnTo>
                <a:lnTo>
                  <a:pt x="115623" y="5004"/>
                </a:lnTo>
                <a:lnTo>
                  <a:pt x="109381" y="2225"/>
                </a:lnTo>
                <a:lnTo>
                  <a:pt x="102049" y="556"/>
                </a:lnTo>
                <a:lnTo>
                  <a:pt x="93624" y="0"/>
                </a:lnTo>
                <a:close/>
              </a:path>
            </a:pathLst>
          </a:custGeom>
          <a:solidFill>
            <a:srgbClr val="FFFFFF"/>
          </a:solidFill>
          <a:ln w="9525">
            <a:noFill/>
            <a:miter lim="800000"/>
            <a:headEnd/>
            <a:tailEnd/>
          </a:ln>
        </p:spPr>
        <p:txBody>
          <a:bodyPr lIns="0" tIns="0" rIns="0" bIns="0"/>
          <a:lstStyle/>
          <a:p>
            <a:endParaRPr lang="en-US">
              <a:latin typeface="Calibri" pitchFamily="34" charset="0"/>
            </a:endParaRPr>
          </a:p>
        </p:txBody>
      </p:sp>
      <p:sp>
        <p:nvSpPr>
          <p:cNvPr id="18438" name="object 8"/>
          <p:cNvSpPr>
            <a:spLocks noChangeArrowheads="1"/>
          </p:cNvSpPr>
          <p:nvPr/>
        </p:nvSpPr>
        <p:spPr bwMode="auto">
          <a:xfrm>
            <a:off x="1588" y="185738"/>
            <a:ext cx="358775" cy="0"/>
          </a:xfrm>
          <a:custGeom>
            <a:avLst/>
            <a:gdLst>
              <a:gd name="T0" fmla="*/ 0 w 358775"/>
              <a:gd name="T1" fmla="*/ 358775 w 358775"/>
            </a:gdLst>
            <a:ahLst/>
            <a:cxnLst/>
            <a:rect l="T0" t="0" r="T1" b="0"/>
            <a:pathLst>
              <a:path w="358775">
                <a:moveTo>
                  <a:pt x="0" y="0"/>
                </a:moveTo>
                <a:lnTo>
                  <a:pt x="358368" y="0"/>
                </a:lnTo>
              </a:path>
            </a:pathLst>
          </a:custGeom>
          <a:noFill/>
          <a:ln w="36004">
            <a:solidFill>
              <a:srgbClr val="F5821F"/>
            </a:solidFill>
            <a:miter lim="800000"/>
            <a:headEnd/>
            <a:tailEnd/>
          </a:ln>
        </p:spPr>
        <p:txBody>
          <a:bodyPr lIns="0" tIns="0" rIns="0" bIns="0"/>
          <a:lstStyle/>
          <a:p>
            <a:endParaRPr lang="en-US">
              <a:latin typeface="Calibri" pitchFamily="34" charset="0"/>
            </a:endParaRPr>
          </a:p>
        </p:txBody>
      </p:sp>
      <p:sp>
        <p:nvSpPr>
          <p:cNvPr id="13313" name="Rectangle 1"/>
          <p:cNvSpPr>
            <a:spLocks noChangeArrowheads="1"/>
          </p:cNvSpPr>
          <p:nvPr/>
        </p:nvSpPr>
        <p:spPr bwMode="auto">
          <a:xfrm>
            <a:off x="222250" y="554038"/>
            <a:ext cx="4191000" cy="1570037"/>
          </a:xfrm>
          <a:prstGeom prst="rect">
            <a:avLst/>
          </a:prstGeom>
          <a:noFill/>
          <a:ln w="9525">
            <a:noFill/>
            <a:miter lim="800000"/>
            <a:headEnd/>
            <a:tailEnd/>
          </a:ln>
          <a:effectLst/>
        </p:spPr>
        <p:txBody>
          <a:bodyPr anchor="ctr">
            <a:spAutoFit/>
          </a:bodyPr>
          <a:lstStyle/>
          <a:p>
            <a:pPr>
              <a:defRPr/>
            </a:pPr>
            <a:r>
              <a:rPr lang="sr-Latn-CS" sz="3200" b="1" dirty="0">
                <a:solidFill>
                  <a:schemeClr val="tx2">
                    <a:lumMod val="75000"/>
                  </a:schemeClr>
                </a:solidFill>
                <a:latin typeface="Arial" pitchFamily="34" charset="0"/>
                <a:ea typeface="Times New Roman" pitchFamily="18" charset="0"/>
                <a:cs typeface="Arial" pitchFamily="34" charset="0"/>
              </a:rPr>
              <a:t>The importance of the H</a:t>
            </a:r>
            <a:r>
              <a:rPr lang="en-US" sz="3200" b="1" dirty="0" err="1">
                <a:solidFill>
                  <a:schemeClr val="tx2">
                    <a:lumMod val="75000"/>
                  </a:schemeClr>
                </a:solidFill>
                <a:latin typeface="Arial" pitchFamily="34" charset="0"/>
                <a:ea typeface="Times New Roman" pitchFamily="18" charset="0"/>
                <a:cs typeface="Arial" pitchFamily="34" charset="0"/>
              </a:rPr>
              <a:t>endi</a:t>
            </a:r>
            <a:r>
              <a:rPr lang="sr-Latn-CS" sz="3200" b="1" dirty="0">
                <a:solidFill>
                  <a:schemeClr val="tx2">
                    <a:lumMod val="75000"/>
                  </a:schemeClr>
                </a:solidFill>
                <a:latin typeface="Arial" pitchFamily="34" charset="0"/>
                <a:ea typeface="Times New Roman" pitchFamily="18" charset="0"/>
                <a:cs typeface="Arial" pitchFamily="34" charset="0"/>
              </a:rPr>
              <a:t> Info Center for PWD</a:t>
            </a:r>
            <a:r>
              <a:rPr lang="en-US" sz="3200" b="1" dirty="0">
                <a:solidFill>
                  <a:schemeClr val="tx2">
                    <a:lumMod val="75000"/>
                  </a:schemeClr>
                </a:solidFill>
                <a:latin typeface="Arial" pitchFamily="34" charset="0"/>
                <a:ea typeface="Times New Roman" pitchFamily="18" charset="0"/>
                <a:cs typeface="Arial" pitchFamily="34" charset="0"/>
              </a:rPr>
              <a:t>s</a:t>
            </a:r>
          </a:p>
        </p:txBody>
      </p:sp>
      <p:sp>
        <p:nvSpPr>
          <p:cNvPr id="13314" name="Rectangle 2"/>
          <p:cNvSpPr>
            <a:spLocks noChangeArrowheads="1"/>
          </p:cNvSpPr>
          <p:nvPr/>
        </p:nvSpPr>
        <p:spPr bwMode="auto">
          <a:xfrm>
            <a:off x="298450" y="2279650"/>
            <a:ext cx="3962400" cy="3232150"/>
          </a:xfrm>
          <a:prstGeom prst="rect">
            <a:avLst/>
          </a:prstGeom>
          <a:noFill/>
          <a:ln w="9525">
            <a:noFill/>
            <a:miter lim="800000"/>
            <a:headEnd/>
            <a:tailEnd/>
          </a:ln>
          <a:effectLst/>
        </p:spPr>
        <p:txBody>
          <a:bodyPr anchor="ctr">
            <a:spAutoFit/>
          </a:bodyPr>
          <a:lstStyle/>
          <a:p>
            <a:pPr>
              <a:defRPr/>
            </a:pPr>
            <a:r>
              <a:rPr lang="sr-Latn-CS" sz="1200" dirty="0">
                <a:solidFill>
                  <a:schemeClr val="tx2">
                    <a:lumMod val="75000"/>
                  </a:schemeClr>
                </a:solidFill>
                <a:latin typeface="Arial" pitchFamily="34" charset="0"/>
                <a:ea typeface="Times New Roman" pitchFamily="18" charset="0"/>
                <a:cs typeface="Arial" pitchFamily="34" charset="0"/>
              </a:rPr>
              <a:t>The Handy Info Center would consist of networked info centers established in municipalities throughout Serbia that would be tasked with continuously gathering information and providing information services to all those who would like to participate in a constructive way in the anti-discrimination policy of employment, education, social and other issues related to P</a:t>
            </a:r>
            <a:r>
              <a:rPr lang="en-US" sz="1200" dirty="0">
                <a:solidFill>
                  <a:schemeClr val="tx2">
                    <a:lumMod val="75000"/>
                  </a:schemeClr>
                </a:solidFill>
                <a:latin typeface="Arial" pitchFamily="34" charset="0"/>
                <a:ea typeface="Times New Roman" pitchFamily="18" charset="0"/>
                <a:cs typeface="Arial" pitchFamily="34" charset="0"/>
              </a:rPr>
              <a:t>W</a:t>
            </a:r>
            <a:r>
              <a:rPr lang="sr-Latn-CS" sz="1200" dirty="0">
                <a:solidFill>
                  <a:schemeClr val="tx2">
                    <a:lumMod val="75000"/>
                  </a:schemeClr>
                </a:solidFill>
                <a:latin typeface="Arial" pitchFamily="34" charset="0"/>
                <a:ea typeface="Times New Roman" pitchFamily="18" charset="0"/>
                <a:cs typeface="Arial" pitchFamily="34" charset="0"/>
              </a:rPr>
              <a:t>D</a:t>
            </a:r>
            <a:r>
              <a:rPr lang="en-US" sz="1200" dirty="0">
                <a:solidFill>
                  <a:schemeClr val="tx2">
                    <a:lumMod val="75000"/>
                  </a:schemeClr>
                </a:solidFill>
                <a:latin typeface="Arial" pitchFamily="34" charset="0"/>
                <a:ea typeface="Times New Roman" pitchFamily="18" charset="0"/>
                <a:cs typeface="Arial" pitchFamily="34" charset="0"/>
              </a:rPr>
              <a:t>s</a:t>
            </a:r>
            <a:r>
              <a:rPr lang="sr-Latn-CS" sz="1200" dirty="0">
                <a:solidFill>
                  <a:schemeClr val="tx2">
                    <a:lumMod val="75000"/>
                  </a:schemeClr>
                </a:solidFill>
                <a:latin typeface="Arial" pitchFamily="34" charset="0"/>
                <a:ea typeface="Times New Roman" pitchFamily="18" charset="0"/>
                <a:cs typeface="Arial" pitchFamily="34" charset="0"/>
              </a:rPr>
              <a:t>.</a:t>
            </a:r>
            <a:endParaRPr lang="en-US" sz="400" dirty="0">
              <a:solidFill>
                <a:schemeClr val="tx2">
                  <a:lumMod val="75000"/>
                </a:schemeClr>
              </a:solidFill>
              <a:latin typeface="Arial" pitchFamily="34" charset="0"/>
              <a:cs typeface="Arial" pitchFamily="34" charset="0"/>
            </a:endParaRPr>
          </a:p>
          <a:p>
            <a:pPr eaLnBrk="0" hangingPunct="0">
              <a:defRPr/>
            </a:pPr>
            <a:endParaRPr lang="en-US" sz="1200" dirty="0">
              <a:solidFill>
                <a:schemeClr val="tx2">
                  <a:lumMod val="75000"/>
                </a:schemeClr>
              </a:solidFill>
              <a:latin typeface="Arial" pitchFamily="34" charset="0"/>
              <a:ea typeface="Times New Roman" pitchFamily="18" charset="0"/>
              <a:cs typeface="Arial" pitchFamily="34" charset="0"/>
            </a:endParaRPr>
          </a:p>
          <a:p>
            <a:pPr eaLnBrk="0" hangingPunct="0">
              <a:defRPr/>
            </a:pPr>
            <a:r>
              <a:rPr lang="sr-Latn-CS" sz="1200" dirty="0">
                <a:solidFill>
                  <a:schemeClr val="tx2">
                    <a:lumMod val="75000"/>
                  </a:schemeClr>
                </a:solidFill>
                <a:latin typeface="Arial" pitchFamily="34" charset="0"/>
                <a:ea typeface="Times New Roman" pitchFamily="18" charset="0"/>
                <a:cs typeface="Arial" pitchFamily="34" charset="0"/>
              </a:rPr>
              <a:t>This specific database would be for the PWD</a:t>
            </a:r>
            <a:r>
              <a:rPr lang="en-US" sz="1200" dirty="0">
                <a:solidFill>
                  <a:schemeClr val="tx2">
                    <a:lumMod val="75000"/>
                  </a:schemeClr>
                </a:solidFill>
                <a:latin typeface="Arial" pitchFamily="34" charset="0"/>
                <a:ea typeface="Times New Roman" pitchFamily="18" charset="0"/>
                <a:cs typeface="Arial" pitchFamily="34" charset="0"/>
              </a:rPr>
              <a:t>s</a:t>
            </a:r>
            <a:r>
              <a:rPr lang="sr-Latn-CS" sz="1200" dirty="0">
                <a:solidFill>
                  <a:schemeClr val="tx2">
                    <a:lumMod val="75000"/>
                  </a:schemeClr>
                </a:solidFill>
                <a:latin typeface="Arial" pitchFamily="34" charset="0"/>
                <a:ea typeface="Times New Roman" pitchFamily="18" charset="0"/>
                <a:cs typeface="Arial" pitchFamily="34" charset="0"/>
              </a:rPr>
              <a:t> and the pre-mapped city map.</a:t>
            </a:r>
            <a:endParaRPr lang="en-US" sz="400" dirty="0">
              <a:solidFill>
                <a:schemeClr val="tx2">
                  <a:lumMod val="75000"/>
                </a:schemeClr>
              </a:solidFill>
              <a:latin typeface="Arial" pitchFamily="34" charset="0"/>
              <a:cs typeface="Arial" pitchFamily="34" charset="0"/>
            </a:endParaRPr>
          </a:p>
          <a:p>
            <a:pPr eaLnBrk="0" hangingPunct="0">
              <a:defRPr/>
            </a:pPr>
            <a:endParaRPr lang="en-US" sz="1200" dirty="0">
              <a:solidFill>
                <a:schemeClr val="tx2">
                  <a:lumMod val="75000"/>
                </a:schemeClr>
              </a:solidFill>
              <a:latin typeface="Arial" pitchFamily="34" charset="0"/>
              <a:ea typeface="Times New Roman" pitchFamily="18" charset="0"/>
              <a:cs typeface="Arial" pitchFamily="34" charset="0"/>
            </a:endParaRPr>
          </a:p>
          <a:p>
            <a:pPr eaLnBrk="0" hangingPunct="0">
              <a:defRPr/>
            </a:pPr>
            <a:r>
              <a:rPr lang="sr-Latn-CS" sz="1200" dirty="0">
                <a:solidFill>
                  <a:schemeClr val="tx2">
                    <a:lumMod val="75000"/>
                  </a:schemeClr>
                </a:solidFill>
                <a:latin typeface="Arial" pitchFamily="34" charset="0"/>
                <a:ea typeface="Times New Roman" pitchFamily="18" charset="0"/>
                <a:cs typeface="Arial" pitchFamily="34" charset="0"/>
              </a:rPr>
              <a:t>PWD</a:t>
            </a:r>
            <a:r>
              <a:rPr lang="en-US" sz="1200" dirty="0">
                <a:solidFill>
                  <a:schemeClr val="tx2">
                    <a:lumMod val="75000"/>
                  </a:schemeClr>
                </a:solidFill>
                <a:latin typeface="Arial" pitchFamily="34" charset="0"/>
                <a:ea typeface="Times New Roman" pitchFamily="18" charset="0"/>
                <a:cs typeface="Arial" pitchFamily="34" charset="0"/>
              </a:rPr>
              <a:t>s</a:t>
            </a:r>
            <a:r>
              <a:rPr lang="sr-Latn-CS" sz="1200" dirty="0">
                <a:solidFill>
                  <a:schemeClr val="tx2">
                    <a:lumMod val="75000"/>
                  </a:schemeClr>
                </a:solidFill>
                <a:latin typeface="Arial" pitchFamily="34" charset="0"/>
                <a:ea typeface="Times New Roman" pitchFamily="18" charset="0"/>
                <a:cs typeface="Arial" pitchFamily="34" charset="0"/>
              </a:rPr>
              <a:t> would be able to get information from any area from any city in the country by entering the Handy Info Center site. Also people with disabilities from abroad who are interested in the tour of our country could be informed about everything that is day-to-day PWD</a:t>
            </a:r>
            <a:r>
              <a:rPr lang="en-US" sz="1200" dirty="0">
                <a:solidFill>
                  <a:schemeClr val="tx2">
                    <a:lumMod val="75000"/>
                  </a:schemeClr>
                </a:solidFill>
                <a:latin typeface="Arial" pitchFamily="34" charset="0"/>
                <a:ea typeface="Times New Roman" pitchFamily="18" charset="0"/>
                <a:cs typeface="Arial" pitchFamily="34" charset="0"/>
              </a:rPr>
              <a:t>s</a:t>
            </a:r>
            <a:r>
              <a:rPr lang="sr-Latn-CS" sz="1200" dirty="0">
                <a:solidFill>
                  <a:schemeClr val="tx2">
                    <a:lumMod val="75000"/>
                  </a:schemeClr>
                </a:solidFill>
                <a:latin typeface="Arial" pitchFamily="34" charset="0"/>
                <a:ea typeface="Times New Roman" pitchFamily="18" charset="0"/>
                <a:cs typeface="Arial" pitchFamily="34" charset="0"/>
              </a:rPr>
              <a:t> need.</a:t>
            </a:r>
            <a:endParaRPr lang="sr-Latn-CS" dirty="0">
              <a:solidFill>
                <a:schemeClr val="tx2">
                  <a:lumMod val="75000"/>
                </a:schemeClr>
              </a:solidFill>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object 2"/>
          <p:cNvSpPr>
            <a:spLocks noChangeArrowheads="1"/>
          </p:cNvSpPr>
          <p:nvPr/>
        </p:nvSpPr>
        <p:spPr bwMode="auto">
          <a:xfrm>
            <a:off x="0" y="6350"/>
            <a:ext cx="4862513" cy="683895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9458" name="object 5"/>
          <p:cNvSpPr>
            <a:spLocks noChangeArrowheads="1"/>
          </p:cNvSpPr>
          <p:nvPr/>
        </p:nvSpPr>
        <p:spPr bwMode="auto">
          <a:xfrm>
            <a:off x="-1588" y="185738"/>
            <a:ext cx="3217863" cy="0"/>
          </a:xfrm>
          <a:custGeom>
            <a:avLst/>
            <a:gdLst>
              <a:gd name="T0" fmla="*/ 0 w 3218815"/>
              <a:gd name="T1" fmla="*/ 3218815 w 3218815"/>
            </a:gdLst>
            <a:ahLst/>
            <a:cxnLst/>
            <a:rect l="T0" t="0" r="T1" b="0"/>
            <a:pathLst>
              <a:path w="3218815">
                <a:moveTo>
                  <a:pt x="0" y="0"/>
                </a:moveTo>
                <a:lnTo>
                  <a:pt x="3218281" y="0"/>
                </a:lnTo>
              </a:path>
            </a:pathLst>
          </a:custGeom>
          <a:noFill/>
          <a:ln w="9004">
            <a:solidFill>
              <a:srgbClr val="F5821F"/>
            </a:solidFill>
            <a:miter lim="800000"/>
            <a:headEnd/>
            <a:tailEnd/>
          </a:ln>
        </p:spPr>
        <p:txBody>
          <a:bodyPr lIns="0" tIns="0" rIns="0" bIns="0"/>
          <a:lstStyle/>
          <a:p>
            <a:endParaRPr lang="en-US">
              <a:latin typeface="Calibri" pitchFamily="34" charset="0"/>
            </a:endParaRPr>
          </a:p>
        </p:txBody>
      </p:sp>
      <p:sp>
        <p:nvSpPr>
          <p:cNvPr id="19459" name="object 6"/>
          <p:cNvSpPr>
            <a:spLocks noChangeArrowheads="1"/>
          </p:cNvSpPr>
          <p:nvPr/>
        </p:nvSpPr>
        <p:spPr bwMode="auto">
          <a:xfrm>
            <a:off x="3271838" y="138113"/>
            <a:ext cx="1198562" cy="92075"/>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9460" name="object 7"/>
          <p:cNvSpPr>
            <a:spLocks noChangeArrowheads="1"/>
          </p:cNvSpPr>
          <p:nvPr/>
        </p:nvSpPr>
        <p:spPr bwMode="auto">
          <a:xfrm>
            <a:off x="2381250" y="6434138"/>
            <a:ext cx="274638" cy="411162"/>
          </a:xfrm>
          <a:custGeom>
            <a:avLst/>
            <a:gdLst>
              <a:gd name="T0" fmla="*/ 0 w 274319"/>
              <a:gd name="T1" fmla="*/ 0 h 412115"/>
              <a:gd name="T2" fmla="*/ 274319 w 274319"/>
              <a:gd name="T3" fmla="*/ 412115 h 412115"/>
            </a:gdLst>
            <a:ahLst/>
            <a:cxnLst/>
            <a:rect l="T0" t="T1" r="T2" b="T3"/>
            <a:pathLst>
              <a:path w="274319" h="412115">
                <a:moveTo>
                  <a:pt x="0" y="411937"/>
                </a:moveTo>
                <a:lnTo>
                  <a:pt x="274078" y="411937"/>
                </a:lnTo>
                <a:lnTo>
                  <a:pt x="274078" y="0"/>
                </a:lnTo>
                <a:lnTo>
                  <a:pt x="0" y="0"/>
                </a:lnTo>
                <a:lnTo>
                  <a:pt x="0" y="411937"/>
                </a:lnTo>
                <a:close/>
              </a:path>
            </a:pathLst>
          </a:custGeom>
          <a:solidFill>
            <a:srgbClr val="00265A"/>
          </a:solidFill>
          <a:ln w="9525">
            <a:noFill/>
            <a:miter lim="800000"/>
            <a:headEnd/>
            <a:tailEnd/>
          </a:ln>
        </p:spPr>
        <p:txBody>
          <a:bodyPr lIns="0" tIns="0" rIns="0" bIns="0"/>
          <a:lstStyle/>
          <a:p>
            <a:endParaRPr lang="en-US">
              <a:latin typeface="Calibri" pitchFamily="34" charset="0"/>
            </a:endParaRPr>
          </a:p>
        </p:txBody>
      </p:sp>
      <p:sp>
        <p:nvSpPr>
          <p:cNvPr id="19461" name="object 8"/>
          <p:cNvSpPr>
            <a:spLocks noChangeArrowheads="1"/>
          </p:cNvSpPr>
          <p:nvPr/>
        </p:nvSpPr>
        <p:spPr bwMode="auto">
          <a:xfrm>
            <a:off x="2452688" y="6553200"/>
            <a:ext cx="131762" cy="125413"/>
          </a:xfrm>
          <a:custGeom>
            <a:avLst/>
            <a:gdLst>
              <a:gd name="T0" fmla="*/ 0 w 132714"/>
              <a:gd name="T1" fmla="*/ 0 h 125729"/>
              <a:gd name="T2" fmla="*/ 132714 w 132714"/>
              <a:gd name="T3" fmla="*/ 125729 h 125729"/>
            </a:gdLst>
            <a:ahLst/>
            <a:cxnLst/>
            <a:rect l="T0" t="T1" r="T2" b="T3"/>
            <a:pathLst>
              <a:path w="132714" h="125729">
                <a:moveTo>
                  <a:pt x="50749" y="2286"/>
                </a:moveTo>
                <a:lnTo>
                  <a:pt x="33070" y="2286"/>
                </a:lnTo>
                <a:lnTo>
                  <a:pt x="26774" y="8947"/>
                </a:lnTo>
                <a:lnTo>
                  <a:pt x="19164" y="14376"/>
                </a:lnTo>
                <a:lnTo>
                  <a:pt x="10239" y="18566"/>
                </a:lnTo>
                <a:lnTo>
                  <a:pt x="0" y="21513"/>
                </a:lnTo>
                <a:lnTo>
                  <a:pt x="0" y="35509"/>
                </a:lnTo>
                <a:lnTo>
                  <a:pt x="9906" y="35509"/>
                </a:lnTo>
                <a:lnTo>
                  <a:pt x="14376" y="35991"/>
                </a:lnTo>
                <a:lnTo>
                  <a:pt x="18389" y="37922"/>
                </a:lnTo>
                <a:lnTo>
                  <a:pt x="19608" y="39370"/>
                </a:lnTo>
                <a:lnTo>
                  <a:pt x="20497" y="43129"/>
                </a:lnTo>
                <a:lnTo>
                  <a:pt x="20726" y="48768"/>
                </a:lnTo>
                <a:lnTo>
                  <a:pt x="20726" y="122834"/>
                </a:lnTo>
                <a:lnTo>
                  <a:pt x="50749" y="122834"/>
                </a:lnTo>
                <a:lnTo>
                  <a:pt x="50749" y="2286"/>
                </a:lnTo>
                <a:close/>
              </a:path>
              <a:path w="132714" h="125729">
                <a:moveTo>
                  <a:pt x="91567" y="74980"/>
                </a:moveTo>
                <a:lnTo>
                  <a:pt x="61544" y="74980"/>
                </a:lnTo>
                <a:lnTo>
                  <a:pt x="61584" y="96367"/>
                </a:lnTo>
                <a:lnTo>
                  <a:pt x="87731" y="125272"/>
                </a:lnTo>
                <a:lnTo>
                  <a:pt x="105613" y="125272"/>
                </a:lnTo>
                <a:lnTo>
                  <a:pt x="112471" y="123901"/>
                </a:lnTo>
                <a:lnTo>
                  <a:pt x="123190" y="118389"/>
                </a:lnTo>
                <a:lnTo>
                  <a:pt x="126949" y="114376"/>
                </a:lnTo>
                <a:lnTo>
                  <a:pt x="130131" y="106680"/>
                </a:lnTo>
                <a:lnTo>
                  <a:pt x="94513" y="106680"/>
                </a:lnTo>
                <a:lnTo>
                  <a:pt x="93116" y="105968"/>
                </a:lnTo>
                <a:lnTo>
                  <a:pt x="91871" y="103149"/>
                </a:lnTo>
                <a:lnTo>
                  <a:pt x="91567" y="99822"/>
                </a:lnTo>
                <a:lnTo>
                  <a:pt x="91567" y="74980"/>
                </a:lnTo>
                <a:close/>
              </a:path>
              <a:path w="132714" h="125729">
                <a:moveTo>
                  <a:pt x="130282" y="18592"/>
                </a:moveTo>
                <a:lnTo>
                  <a:pt x="98856" y="18592"/>
                </a:lnTo>
                <a:lnTo>
                  <a:pt x="100203" y="19253"/>
                </a:lnTo>
                <a:lnTo>
                  <a:pt x="101872" y="21818"/>
                </a:lnTo>
                <a:lnTo>
                  <a:pt x="101983" y="22123"/>
                </a:lnTo>
                <a:lnTo>
                  <a:pt x="102387" y="24714"/>
                </a:lnTo>
                <a:lnTo>
                  <a:pt x="102373" y="39624"/>
                </a:lnTo>
                <a:lnTo>
                  <a:pt x="91541" y="48615"/>
                </a:lnTo>
                <a:lnTo>
                  <a:pt x="84404" y="48615"/>
                </a:lnTo>
                <a:lnTo>
                  <a:pt x="84404" y="66141"/>
                </a:lnTo>
                <a:lnTo>
                  <a:pt x="102387" y="77012"/>
                </a:lnTo>
                <a:lnTo>
                  <a:pt x="102387" y="97536"/>
                </a:lnTo>
                <a:lnTo>
                  <a:pt x="102006" y="102209"/>
                </a:lnTo>
                <a:lnTo>
                  <a:pt x="100533" y="105791"/>
                </a:lnTo>
                <a:lnTo>
                  <a:pt x="98983" y="106680"/>
                </a:lnTo>
                <a:lnTo>
                  <a:pt x="130131" y="106680"/>
                </a:lnTo>
                <a:lnTo>
                  <a:pt x="131318" y="103809"/>
                </a:lnTo>
                <a:lnTo>
                  <a:pt x="132410" y="96367"/>
                </a:lnTo>
                <a:lnTo>
                  <a:pt x="132375" y="73634"/>
                </a:lnTo>
                <a:lnTo>
                  <a:pt x="118922" y="54635"/>
                </a:lnTo>
                <a:lnTo>
                  <a:pt x="123520" y="52146"/>
                </a:lnTo>
                <a:lnTo>
                  <a:pt x="126746" y="49403"/>
                </a:lnTo>
                <a:lnTo>
                  <a:pt x="130429" y="43408"/>
                </a:lnTo>
                <a:lnTo>
                  <a:pt x="131343" y="38531"/>
                </a:lnTo>
                <a:lnTo>
                  <a:pt x="131343" y="21818"/>
                </a:lnTo>
                <a:lnTo>
                  <a:pt x="130282" y="18592"/>
                </a:lnTo>
                <a:close/>
              </a:path>
              <a:path w="132714" h="125729">
                <a:moveTo>
                  <a:pt x="94513" y="0"/>
                </a:moveTo>
                <a:lnTo>
                  <a:pt x="61544" y="17856"/>
                </a:lnTo>
                <a:lnTo>
                  <a:pt x="61544" y="39624"/>
                </a:lnTo>
                <a:lnTo>
                  <a:pt x="91567" y="39624"/>
                </a:lnTo>
                <a:lnTo>
                  <a:pt x="91618" y="24714"/>
                </a:lnTo>
                <a:lnTo>
                  <a:pt x="91948" y="22123"/>
                </a:lnTo>
                <a:lnTo>
                  <a:pt x="93497" y="19304"/>
                </a:lnTo>
                <a:lnTo>
                  <a:pt x="94919" y="18592"/>
                </a:lnTo>
                <a:lnTo>
                  <a:pt x="130282" y="18592"/>
                </a:lnTo>
                <a:lnTo>
                  <a:pt x="128778" y="14020"/>
                </a:lnTo>
                <a:lnTo>
                  <a:pt x="123672" y="8407"/>
                </a:lnTo>
                <a:lnTo>
                  <a:pt x="118977" y="4725"/>
                </a:lnTo>
                <a:lnTo>
                  <a:pt x="112550" y="2098"/>
                </a:lnTo>
                <a:lnTo>
                  <a:pt x="104395" y="524"/>
                </a:lnTo>
                <a:lnTo>
                  <a:pt x="94513" y="0"/>
                </a:lnTo>
                <a:close/>
              </a:path>
            </a:pathLst>
          </a:custGeom>
          <a:solidFill>
            <a:srgbClr val="FFFFFF"/>
          </a:solidFill>
          <a:ln w="9525">
            <a:noFill/>
            <a:miter lim="800000"/>
            <a:headEnd/>
            <a:tailEnd/>
          </a:ln>
        </p:spPr>
        <p:txBody>
          <a:bodyPr lIns="0" tIns="0" rIns="0" bIns="0"/>
          <a:lstStyle/>
          <a:p>
            <a:endParaRPr lang="en-US">
              <a:latin typeface="Calibri" pitchFamily="34" charset="0"/>
            </a:endParaRPr>
          </a:p>
        </p:txBody>
      </p:sp>
      <p:sp>
        <p:nvSpPr>
          <p:cNvPr id="19462" name="object 9"/>
          <p:cNvSpPr>
            <a:spLocks noChangeArrowheads="1"/>
          </p:cNvSpPr>
          <p:nvPr/>
        </p:nvSpPr>
        <p:spPr bwMode="auto">
          <a:xfrm>
            <a:off x="4498975" y="185738"/>
            <a:ext cx="363538" cy="0"/>
          </a:xfrm>
          <a:custGeom>
            <a:avLst/>
            <a:gdLst>
              <a:gd name="T0" fmla="*/ 0 w 362585"/>
              <a:gd name="T1" fmla="*/ 362585 w 362585"/>
            </a:gdLst>
            <a:ahLst/>
            <a:cxnLst/>
            <a:rect l="T0" t="0" r="T1" b="0"/>
            <a:pathLst>
              <a:path w="362585">
                <a:moveTo>
                  <a:pt x="0" y="0"/>
                </a:moveTo>
                <a:lnTo>
                  <a:pt x="362458" y="0"/>
                </a:lnTo>
              </a:path>
            </a:pathLst>
          </a:custGeom>
          <a:noFill/>
          <a:ln w="36004">
            <a:solidFill>
              <a:srgbClr val="F5821F"/>
            </a:solidFill>
            <a:miter lim="800000"/>
            <a:headEnd/>
            <a:tailEnd/>
          </a:ln>
        </p:spPr>
        <p:txBody>
          <a:bodyPr lIns="0" tIns="0" rIns="0" bIns="0"/>
          <a:lstStyle/>
          <a:p>
            <a:endParaRPr lang="en-US">
              <a:latin typeface="Calibri" pitchFamily="34" charset="0"/>
            </a:endParaRPr>
          </a:p>
        </p:txBody>
      </p:sp>
      <p:sp>
        <p:nvSpPr>
          <p:cNvPr id="12289" name="Rectangle 1"/>
          <p:cNvSpPr>
            <a:spLocks noChangeArrowheads="1"/>
          </p:cNvSpPr>
          <p:nvPr/>
        </p:nvSpPr>
        <p:spPr bwMode="auto">
          <a:xfrm>
            <a:off x="679450" y="298450"/>
            <a:ext cx="4184650" cy="584200"/>
          </a:xfrm>
          <a:prstGeom prst="rect">
            <a:avLst/>
          </a:prstGeom>
          <a:noFill/>
          <a:ln w="9525">
            <a:noFill/>
            <a:miter lim="800000"/>
            <a:headEnd/>
            <a:tailEnd/>
          </a:ln>
          <a:effectLst/>
        </p:spPr>
        <p:txBody>
          <a:bodyPr anchor="ctr">
            <a:spAutoFit/>
          </a:bodyPr>
          <a:lstStyle/>
          <a:p>
            <a:pPr algn="r">
              <a:defRPr/>
            </a:pPr>
            <a:r>
              <a:rPr lang="sr-Latn-CS" sz="1600" b="1" dirty="0">
                <a:solidFill>
                  <a:schemeClr val="tx2">
                    <a:lumMod val="75000"/>
                  </a:schemeClr>
                </a:solidFill>
                <a:latin typeface="Arial" pitchFamily="34" charset="0"/>
                <a:ea typeface="Times New Roman" pitchFamily="18" charset="0"/>
                <a:cs typeface="Arial" pitchFamily="34" charset="0"/>
              </a:rPr>
              <a:t>Current situation in Serbia with unconnected PWD centers in major cities</a:t>
            </a:r>
            <a:endParaRPr lang="sr-Latn-CS" sz="1600" dirty="0">
              <a:solidFill>
                <a:schemeClr val="tx2">
                  <a:lumMod val="75000"/>
                </a:schemeClr>
              </a:solidFill>
              <a:latin typeface="Arial" pitchFamily="34" charset="0"/>
              <a:cs typeface="Arial" pitchFamily="34" charset="0"/>
            </a:endParaRPr>
          </a:p>
        </p:txBody>
      </p:sp>
      <p:sp>
        <p:nvSpPr>
          <p:cNvPr id="12290" name="Rectangle 2"/>
          <p:cNvSpPr>
            <a:spLocks noChangeArrowheads="1"/>
          </p:cNvSpPr>
          <p:nvPr/>
        </p:nvSpPr>
        <p:spPr bwMode="auto">
          <a:xfrm>
            <a:off x="2584450" y="1289050"/>
            <a:ext cx="2133600" cy="1016000"/>
          </a:xfrm>
          <a:prstGeom prst="rect">
            <a:avLst/>
          </a:prstGeom>
          <a:noFill/>
          <a:ln w="9525">
            <a:noFill/>
            <a:miter lim="800000"/>
            <a:headEnd/>
            <a:tailEnd/>
          </a:ln>
          <a:effectLst/>
        </p:spPr>
        <p:txBody>
          <a:bodyPr anchor="ctr">
            <a:spAutoFit/>
          </a:bodyPr>
          <a:lstStyle/>
          <a:p>
            <a:pPr algn="r">
              <a:defRPr/>
            </a:pPr>
            <a:r>
              <a:rPr lang="sr-Latn-CS" sz="1200" dirty="0">
                <a:solidFill>
                  <a:schemeClr val="tx2">
                    <a:lumMod val="75000"/>
                  </a:schemeClr>
                </a:solidFill>
                <a:latin typeface="Arial" pitchFamily="34" charset="0"/>
                <a:ea typeface="Times New Roman" pitchFamily="18" charset="0"/>
                <a:cs typeface="Arial" pitchFamily="34" charset="0"/>
              </a:rPr>
              <a:t>Unregulated input system and non-existent network of computers through which the data would be collected at the local level</a:t>
            </a:r>
            <a:endParaRPr lang="sr-Latn-CS" dirty="0">
              <a:solidFill>
                <a:schemeClr val="tx2">
                  <a:lumMod val="75000"/>
                </a:schemeClr>
              </a:solidFill>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1" name="object 2"/>
          <p:cNvSpPr>
            <a:spLocks noChangeArrowheads="1"/>
          </p:cNvSpPr>
          <p:nvPr/>
        </p:nvSpPr>
        <p:spPr bwMode="auto">
          <a:xfrm>
            <a:off x="1588" y="6350"/>
            <a:ext cx="4857750" cy="683895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0482" name="object 4"/>
          <p:cNvSpPr>
            <a:spLocks noChangeArrowheads="1"/>
          </p:cNvSpPr>
          <p:nvPr/>
        </p:nvSpPr>
        <p:spPr bwMode="auto">
          <a:xfrm>
            <a:off x="1638300" y="185738"/>
            <a:ext cx="3219450" cy="0"/>
          </a:xfrm>
          <a:custGeom>
            <a:avLst/>
            <a:gdLst>
              <a:gd name="T0" fmla="*/ 0 w 3218815"/>
              <a:gd name="T1" fmla="*/ 3218815 w 3218815"/>
            </a:gdLst>
            <a:ahLst/>
            <a:cxnLst/>
            <a:rect l="T0" t="0" r="T1" b="0"/>
            <a:pathLst>
              <a:path w="3218815">
                <a:moveTo>
                  <a:pt x="0" y="0"/>
                </a:moveTo>
                <a:lnTo>
                  <a:pt x="3218281" y="0"/>
                </a:lnTo>
              </a:path>
            </a:pathLst>
          </a:custGeom>
          <a:noFill/>
          <a:ln w="9004">
            <a:solidFill>
              <a:srgbClr val="F5821F"/>
            </a:solidFill>
            <a:miter lim="800000"/>
            <a:headEnd/>
            <a:tailEnd/>
          </a:ln>
        </p:spPr>
        <p:txBody>
          <a:bodyPr lIns="0" tIns="0" rIns="0" bIns="0"/>
          <a:lstStyle/>
          <a:p>
            <a:endParaRPr lang="en-US">
              <a:latin typeface="Calibri" pitchFamily="34" charset="0"/>
            </a:endParaRPr>
          </a:p>
        </p:txBody>
      </p:sp>
      <p:sp>
        <p:nvSpPr>
          <p:cNvPr id="20483" name="object 5"/>
          <p:cNvSpPr>
            <a:spLocks noChangeArrowheads="1"/>
          </p:cNvSpPr>
          <p:nvPr/>
        </p:nvSpPr>
        <p:spPr bwMode="auto">
          <a:xfrm>
            <a:off x="434975" y="69850"/>
            <a:ext cx="774700" cy="246063"/>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0484" name="object 6"/>
          <p:cNvSpPr>
            <a:spLocks noChangeArrowheads="1"/>
          </p:cNvSpPr>
          <p:nvPr/>
        </p:nvSpPr>
        <p:spPr bwMode="auto">
          <a:xfrm>
            <a:off x="2203450" y="6434138"/>
            <a:ext cx="273050" cy="411162"/>
          </a:xfrm>
          <a:custGeom>
            <a:avLst/>
            <a:gdLst>
              <a:gd name="T0" fmla="*/ 0 w 274319"/>
              <a:gd name="T1" fmla="*/ 0 h 412115"/>
              <a:gd name="T2" fmla="*/ 274319 w 274319"/>
              <a:gd name="T3" fmla="*/ 412115 h 412115"/>
            </a:gdLst>
            <a:ahLst/>
            <a:cxnLst/>
            <a:rect l="T0" t="T1" r="T2" b="T3"/>
            <a:pathLst>
              <a:path w="274319" h="412115">
                <a:moveTo>
                  <a:pt x="0" y="411937"/>
                </a:moveTo>
                <a:lnTo>
                  <a:pt x="274078" y="411937"/>
                </a:lnTo>
                <a:lnTo>
                  <a:pt x="274078" y="0"/>
                </a:lnTo>
                <a:lnTo>
                  <a:pt x="0" y="0"/>
                </a:lnTo>
                <a:lnTo>
                  <a:pt x="0" y="411937"/>
                </a:lnTo>
                <a:close/>
              </a:path>
            </a:pathLst>
          </a:custGeom>
          <a:solidFill>
            <a:srgbClr val="00265A"/>
          </a:solidFill>
          <a:ln w="9525">
            <a:noFill/>
            <a:miter lim="800000"/>
            <a:headEnd/>
            <a:tailEnd/>
          </a:ln>
        </p:spPr>
        <p:txBody>
          <a:bodyPr lIns="0" tIns="0" rIns="0" bIns="0"/>
          <a:lstStyle/>
          <a:p>
            <a:endParaRPr lang="en-US">
              <a:latin typeface="Calibri" pitchFamily="34" charset="0"/>
            </a:endParaRPr>
          </a:p>
        </p:txBody>
      </p:sp>
      <p:sp>
        <p:nvSpPr>
          <p:cNvPr id="20485" name="object 7"/>
          <p:cNvSpPr>
            <a:spLocks noChangeArrowheads="1"/>
          </p:cNvSpPr>
          <p:nvPr/>
        </p:nvSpPr>
        <p:spPr bwMode="auto">
          <a:xfrm>
            <a:off x="2273300" y="6554788"/>
            <a:ext cx="133350" cy="120650"/>
          </a:xfrm>
          <a:custGeom>
            <a:avLst/>
            <a:gdLst>
              <a:gd name="T0" fmla="*/ 0 w 132714"/>
              <a:gd name="T1" fmla="*/ 0 h 120650"/>
              <a:gd name="T2" fmla="*/ 132714 w 132714"/>
              <a:gd name="T3" fmla="*/ 120650 h 120650"/>
            </a:gdLst>
            <a:ahLst/>
            <a:cxnLst/>
            <a:rect l="T0" t="T1" r="T2" b="T3"/>
            <a:pathLst>
              <a:path w="132714" h="120650">
                <a:moveTo>
                  <a:pt x="50749" y="0"/>
                </a:moveTo>
                <a:lnTo>
                  <a:pt x="33070" y="0"/>
                </a:lnTo>
                <a:lnTo>
                  <a:pt x="26774" y="6661"/>
                </a:lnTo>
                <a:lnTo>
                  <a:pt x="19164" y="12090"/>
                </a:lnTo>
                <a:lnTo>
                  <a:pt x="10239" y="16280"/>
                </a:lnTo>
                <a:lnTo>
                  <a:pt x="0" y="19227"/>
                </a:lnTo>
                <a:lnTo>
                  <a:pt x="0" y="33223"/>
                </a:lnTo>
                <a:lnTo>
                  <a:pt x="9906" y="33223"/>
                </a:lnTo>
                <a:lnTo>
                  <a:pt x="14376" y="33705"/>
                </a:lnTo>
                <a:lnTo>
                  <a:pt x="18389" y="35636"/>
                </a:lnTo>
                <a:lnTo>
                  <a:pt x="19608" y="37084"/>
                </a:lnTo>
                <a:lnTo>
                  <a:pt x="20497" y="40843"/>
                </a:lnTo>
                <a:lnTo>
                  <a:pt x="20726" y="46482"/>
                </a:lnTo>
                <a:lnTo>
                  <a:pt x="20726" y="120548"/>
                </a:lnTo>
                <a:lnTo>
                  <a:pt x="50749" y="120548"/>
                </a:lnTo>
                <a:lnTo>
                  <a:pt x="50749" y="0"/>
                </a:lnTo>
                <a:close/>
              </a:path>
              <a:path w="132714" h="120650">
                <a:moveTo>
                  <a:pt x="123875" y="99364"/>
                </a:moveTo>
                <a:lnTo>
                  <a:pt x="93853" y="99364"/>
                </a:lnTo>
                <a:lnTo>
                  <a:pt x="93853" y="120548"/>
                </a:lnTo>
                <a:lnTo>
                  <a:pt x="123875" y="120548"/>
                </a:lnTo>
                <a:lnTo>
                  <a:pt x="123875" y="99364"/>
                </a:lnTo>
                <a:close/>
              </a:path>
              <a:path w="132714" h="120650">
                <a:moveTo>
                  <a:pt x="123875" y="0"/>
                </a:moveTo>
                <a:lnTo>
                  <a:pt x="84074" y="0"/>
                </a:lnTo>
                <a:lnTo>
                  <a:pt x="58039" y="78790"/>
                </a:lnTo>
                <a:lnTo>
                  <a:pt x="58039" y="99364"/>
                </a:lnTo>
                <a:lnTo>
                  <a:pt x="132410" y="99364"/>
                </a:lnTo>
                <a:lnTo>
                  <a:pt x="132410" y="78790"/>
                </a:lnTo>
                <a:lnTo>
                  <a:pt x="80492" y="78790"/>
                </a:lnTo>
                <a:lnTo>
                  <a:pt x="93853" y="27508"/>
                </a:lnTo>
                <a:lnTo>
                  <a:pt x="123875" y="27508"/>
                </a:lnTo>
                <a:lnTo>
                  <a:pt x="123875" y="0"/>
                </a:lnTo>
                <a:close/>
              </a:path>
              <a:path w="132714" h="120650">
                <a:moveTo>
                  <a:pt x="123875" y="27508"/>
                </a:moveTo>
                <a:lnTo>
                  <a:pt x="93853" y="27508"/>
                </a:lnTo>
                <a:lnTo>
                  <a:pt x="93853" y="78790"/>
                </a:lnTo>
                <a:lnTo>
                  <a:pt x="123875" y="78790"/>
                </a:lnTo>
                <a:lnTo>
                  <a:pt x="123875" y="27508"/>
                </a:lnTo>
                <a:close/>
              </a:path>
            </a:pathLst>
          </a:custGeom>
          <a:solidFill>
            <a:srgbClr val="FFFFFF"/>
          </a:solidFill>
          <a:ln w="9525">
            <a:noFill/>
            <a:miter lim="800000"/>
            <a:headEnd/>
            <a:tailEnd/>
          </a:ln>
        </p:spPr>
        <p:txBody>
          <a:bodyPr lIns="0" tIns="0" rIns="0" bIns="0"/>
          <a:lstStyle/>
          <a:p>
            <a:endParaRPr lang="en-US">
              <a:latin typeface="Calibri" pitchFamily="34" charset="0"/>
            </a:endParaRPr>
          </a:p>
        </p:txBody>
      </p:sp>
      <p:sp>
        <p:nvSpPr>
          <p:cNvPr id="20486" name="object 8"/>
          <p:cNvSpPr>
            <a:spLocks noChangeArrowheads="1"/>
          </p:cNvSpPr>
          <p:nvPr/>
        </p:nvSpPr>
        <p:spPr bwMode="auto">
          <a:xfrm>
            <a:off x="1588" y="185738"/>
            <a:ext cx="358775" cy="0"/>
          </a:xfrm>
          <a:custGeom>
            <a:avLst/>
            <a:gdLst>
              <a:gd name="T0" fmla="*/ 0 w 358775"/>
              <a:gd name="T1" fmla="*/ 358775 w 358775"/>
            </a:gdLst>
            <a:ahLst/>
            <a:cxnLst/>
            <a:rect l="T0" t="0" r="T1" b="0"/>
            <a:pathLst>
              <a:path w="358775">
                <a:moveTo>
                  <a:pt x="0" y="0"/>
                </a:moveTo>
                <a:lnTo>
                  <a:pt x="358368" y="0"/>
                </a:lnTo>
              </a:path>
            </a:pathLst>
          </a:custGeom>
          <a:noFill/>
          <a:ln w="36004">
            <a:solidFill>
              <a:srgbClr val="F5821F"/>
            </a:solidFill>
            <a:miter lim="800000"/>
            <a:headEnd/>
            <a:tailEnd/>
          </a:ln>
        </p:spPr>
        <p:txBody>
          <a:bodyPr lIns="0" tIns="0" rIns="0" bIns="0"/>
          <a:lstStyle/>
          <a:p>
            <a:endParaRPr lang="en-US">
              <a:latin typeface="Calibri" pitchFamily="34" charset="0"/>
            </a:endParaRPr>
          </a:p>
        </p:txBody>
      </p:sp>
      <p:sp>
        <p:nvSpPr>
          <p:cNvPr id="11265" name="Rectangle 1"/>
          <p:cNvSpPr>
            <a:spLocks noChangeArrowheads="1"/>
          </p:cNvSpPr>
          <p:nvPr/>
        </p:nvSpPr>
        <p:spPr bwMode="auto">
          <a:xfrm>
            <a:off x="146050" y="374650"/>
            <a:ext cx="3657600" cy="830263"/>
          </a:xfrm>
          <a:prstGeom prst="rect">
            <a:avLst/>
          </a:prstGeom>
          <a:noFill/>
          <a:ln w="9525">
            <a:noFill/>
            <a:miter lim="800000"/>
            <a:headEnd/>
            <a:tailEnd/>
          </a:ln>
          <a:effectLst/>
        </p:spPr>
        <p:txBody>
          <a:bodyPr anchor="ctr">
            <a:spAutoFit/>
          </a:bodyPr>
          <a:lstStyle/>
          <a:p>
            <a:pPr>
              <a:defRPr/>
            </a:pPr>
            <a:r>
              <a:rPr lang="sr-Latn-CS" sz="1600" b="1" dirty="0">
                <a:solidFill>
                  <a:schemeClr val="tx2">
                    <a:lumMod val="75000"/>
                  </a:schemeClr>
                </a:solidFill>
                <a:latin typeface="Arial" pitchFamily="34" charset="0"/>
                <a:ea typeface="Times New Roman" pitchFamily="18" charset="0"/>
                <a:cs typeface="Arial" pitchFamily="34" charset="0"/>
              </a:rPr>
              <a:t>Serbia with connected PVD centers in major cities and WEB application in Belgrade</a:t>
            </a:r>
            <a:endParaRPr lang="sr-Latn-CS" sz="1600" dirty="0">
              <a:solidFill>
                <a:schemeClr val="tx2">
                  <a:lumMod val="75000"/>
                </a:schemeClr>
              </a:solidFill>
              <a:latin typeface="Arial" pitchFamily="34" charset="0"/>
              <a:cs typeface="Arial" pitchFamily="34" charset="0"/>
            </a:endParaRPr>
          </a:p>
        </p:txBody>
      </p:sp>
      <p:sp>
        <p:nvSpPr>
          <p:cNvPr id="11266" name="Rectangle 2"/>
          <p:cNvSpPr>
            <a:spLocks noChangeArrowheads="1"/>
          </p:cNvSpPr>
          <p:nvPr/>
        </p:nvSpPr>
        <p:spPr bwMode="auto">
          <a:xfrm>
            <a:off x="2432050" y="1441450"/>
            <a:ext cx="2286000" cy="830263"/>
          </a:xfrm>
          <a:prstGeom prst="rect">
            <a:avLst/>
          </a:prstGeom>
          <a:noFill/>
          <a:ln w="9525">
            <a:noFill/>
            <a:miter lim="800000"/>
            <a:headEnd/>
            <a:tailEnd/>
          </a:ln>
          <a:effectLst/>
        </p:spPr>
        <p:txBody>
          <a:bodyPr anchor="ctr">
            <a:spAutoFit/>
          </a:bodyPr>
          <a:lstStyle/>
          <a:p>
            <a:pPr algn="r">
              <a:defRPr/>
            </a:pPr>
            <a:r>
              <a:rPr lang="sr-Latn-CS" sz="1200" dirty="0">
                <a:solidFill>
                  <a:schemeClr val="tx2">
                    <a:lumMod val="75000"/>
                  </a:schemeClr>
                </a:solidFill>
                <a:latin typeface="Arial" pitchFamily="34" charset="0"/>
                <a:ea typeface="Times New Roman" pitchFamily="18" charset="0"/>
                <a:cs typeface="Arial" pitchFamily="34" charset="0"/>
              </a:rPr>
              <a:t>Establish a network of computers through which data will be entered at the local level</a:t>
            </a:r>
            <a:endParaRPr lang="sr-Latn-CS" dirty="0">
              <a:solidFill>
                <a:schemeClr val="tx2">
                  <a:lumMod val="75000"/>
                </a:schemeClr>
              </a:solidFill>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object 2"/>
          <p:cNvSpPr>
            <a:spLocks noChangeArrowheads="1"/>
          </p:cNvSpPr>
          <p:nvPr/>
        </p:nvSpPr>
        <p:spPr bwMode="auto">
          <a:xfrm>
            <a:off x="0" y="6350"/>
            <a:ext cx="4862513" cy="683895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1506" name="object 7"/>
          <p:cNvSpPr>
            <a:spLocks noChangeArrowheads="1"/>
          </p:cNvSpPr>
          <p:nvPr/>
        </p:nvSpPr>
        <p:spPr bwMode="auto">
          <a:xfrm>
            <a:off x="-1588" y="185738"/>
            <a:ext cx="3217863" cy="0"/>
          </a:xfrm>
          <a:custGeom>
            <a:avLst/>
            <a:gdLst>
              <a:gd name="T0" fmla="*/ 0 w 3218815"/>
              <a:gd name="T1" fmla="*/ 3218815 w 3218815"/>
            </a:gdLst>
            <a:ahLst/>
            <a:cxnLst/>
            <a:rect l="T0" t="0" r="T1" b="0"/>
            <a:pathLst>
              <a:path w="3218815">
                <a:moveTo>
                  <a:pt x="0" y="0"/>
                </a:moveTo>
                <a:lnTo>
                  <a:pt x="3218281" y="0"/>
                </a:lnTo>
              </a:path>
            </a:pathLst>
          </a:custGeom>
          <a:noFill/>
          <a:ln w="9004">
            <a:solidFill>
              <a:srgbClr val="F5821F"/>
            </a:solidFill>
            <a:miter lim="800000"/>
            <a:headEnd/>
            <a:tailEnd/>
          </a:ln>
        </p:spPr>
        <p:txBody>
          <a:bodyPr lIns="0" tIns="0" rIns="0" bIns="0"/>
          <a:lstStyle/>
          <a:p>
            <a:endParaRPr lang="en-US">
              <a:latin typeface="Calibri" pitchFamily="34" charset="0"/>
            </a:endParaRPr>
          </a:p>
        </p:txBody>
      </p:sp>
      <p:sp>
        <p:nvSpPr>
          <p:cNvPr id="21507" name="object 8"/>
          <p:cNvSpPr>
            <a:spLocks noChangeArrowheads="1"/>
          </p:cNvSpPr>
          <p:nvPr/>
        </p:nvSpPr>
        <p:spPr bwMode="auto">
          <a:xfrm>
            <a:off x="3271838" y="138113"/>
            <a:ext cx="1198562" cy="92075"/>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1508" name="object 9"/>
          <p:cNvSpPr>
            <a:spLocks noChangeArrowheads="1"/>
          </p:cNvSpPr>
          <p:nvPr/>
        </p:nvSpPr>
        <p:spPr bwMode="auto">
          <a:xfrm>
            <a:off x="2381250" y="6434138"/>
            <a:ext cx="274638" cy="411162"/>
          </a:xfrm>
          <a:custGeom>
            <a:avLst/>
            <a:gdLst>
              <a:gd name="T0" fmla="*/ 0 w 274319"/>
              <a:gd name="T1" fmla="*/ 0 h 412115"/>
              <a:gd name="T2" fmla="*/ 274319 w 274319"/>
              <a:gd name="T3" fmla="*/ 412115 h 412115"/>
            </a:gdLst>
            <a:ahLst/>
            <a:cxnLst/>
            <a:rect l="T0" t="T1" r="T2" b="T3"/>
            <a:pathLst>
              <a:path w="274319" h="412115">
                <a:moveTo>
                  <a:pt x="0" y="411937"/>
                </a:moveTo>
                <a:lnTo>
                  <a:pt x="274078" y="411937"/>
                </a:lnTo>
                <a:lnTo>
                  <a:pt x="274078" y="0"/>
                </a:lnTo>
                <a:lnTo>
                  <a:pt x="0" y="0"/>
                </a:lnTo>
                <a:lnTo>
                  <a:pt x="0" y="411937"/>
                </a:lnTo>
                <a:close/>
              </a:path>
            </a:pathLst>
          </a:custGeom>
          <a:solidFill>
            <a:srgbClr val="00265A"/>
          </a:solidFill>
          <a:ln w="9525">
            <a:noFill/>
            <a:miter lim="800000"/>
            <a:headEnd/>
            <a:tailEnd/>
          </a:ln>
        </p:spPr>
        <p:txBody>
          <a:bodyPr lIns="0" tIns="0" rIns="0" bIns="0"/>
          <a:lstStyle/>
          <a:p>
            <a:endParaRPr lang="en-US">
              <a:latin typeface="Calibri" pitchFamily="34" charset="0"/>
            </a:endParaRPr>
          </a:p>
        </p:txBody>
      </p:sp>
      <p:sp>
        <p:nvSpPr>
          <p:cNvPr id="21509" name="object 10"/>
          <p:cNvSpPr>
            <a:spLocks noChangeArrowheads="1"/>
          </p:cNvSpPr>
          <p:nvPr/>
        </p:nvSpPr>
        <p:spPr bwMode="auto">
          <a:xfrm>
            <a:off x="2451100" y="6553200"/>
            <a:ext cx="134938" cy="123825"/>
          </a:xfrm>
          <a:custGeom>
            <a:avLst/>
            <a:gdLst>
              <a:gd name="T0" fmla="*/ 0 w 134619"/>
              <a:gd name="T1" fmla="*/ 0 h 123190"/>
              <a:gd name="T2" fmla="*/ 134619 w 134619"/>
              <a:gd name="T3" fmla="*/ 123190 h 123190"/>
            </a:gdLst>
            <a:ahLst/>
            <a:cxnLst/>
            <a:rect l="T0" t="T1" r="T2" b="T3"/>
            <a:pathLst>
              <a:path w="134619" h="123190">
                <a:moveTo>
                  <a:pt x="50749" y="0"/>
                </a:moveTo>
                <a:lnTo>
                  <a:pt x="33070" y="0"/>
                </a:lnTo>
                <a:lnTo>
                  <a:pt x="26774" y="6661"/>
                </a:lnTo>
                <a:lnTo>
                  <a:pt x="19164" y="12090"/>
                </a:lnTo>
                <a:lnTo>
                  <a:pt x="10239" y="16280"/>
                </a:lnTo>
                <a:lnTo>
                  <a:pt x="0" y="19227"/>
                </a:lnTo>
                <a:lnTo>
                  <a:pt x="0" y="33223"/>
                </a:lnTo>
                <a:lnTo>
                  <a:pt x="9906" y="33223"/>
                </a:lnTo>
                <a:lnTo>
                  <a:pt x="14376" y="33705"/>
                </a:lnTo>
                <a:lnTo>
                  <a:pt x="18389" y="35636"/>
                </a:lnTo>
                <a:lnTo>
                  <a:pt x="19608" y="37084"/>
                </a:lnTo>
                <a:lnTo>
                  <a:pt x="20497" y="40843"/>
                </a:lnTo>
                <a:lnTo>
                  <a:pt x="20726" y="46482"/>
                </a:lnTo>
                <a:lnTo>
                  <a:pt x="20726" y="120548"/>
                </a:lnTo>
                <a:lnTo>
                  <a:pt x="50749" y="120548"/>
                </a:lnTo>
                <a:lnTo>
                  <a:pt x="50749" y="0"/>
                </a:lnTo>
                <a:close/>
              </a:path>
              <a:path w="134619" h="123190">
                <a:moveTo>
                  <a:pt x="92024" y="75285"/>
                </a:moveTo>
                <a:lnTo>
                  <a:pt x="62001" y="75285"/>
                </a:lnTo>
                <a:lnTo>
                  <a:pt x="62001" y="93040"/>
                </a:lnTo>
                <a:lnTo>
                  <a:pt x="91084" y="122834"/>
                </a:lnTo>
                <a:lnTo>
                  <a:pt x="105740" y="122834"/>
                </a:lnTo>
                <a:lnTo>
                  <a:pt x="132229" y="104241"/>
                </a:lnTo>
                <a:lnTo>
                  <a:pt x="95326" y="104241"/>
                </a:lnTo>
                <a:lnTo>
                  <a:pt x="93421" y="102616"/>
                </a:lnTo>
                <a:lnTo>
                  <a:pt x="92303" y="96062"/>
                </a:lnTo>
                <a:lnTo>
                  <a:pt x="92150" y="93040"/>
                </a:lnTo>
                <a:lnTo>
                  <a:pt x="92024" y="75285"/>
                </a:lnTo>
                <a:close/>
              </a:path>
              <a:path w="134619" h="123190">
                <a:moveTo>
                  <a:pt x="132726" y="50139"/>
                </a:moveTo>
                <a:lnTo>
                  <a:pt x="100076" y="50139"/>
                </a:lnTo>
                <a:lnTo>
                  <a:pt x="101676" y="50952"/>
                </a:lnTo>
                <a:lnTo>
                  <a:pt x="103581" y="54229"/>
                </a:lnTo>
                <a:lnTo>
                  <a:pt x="103885" y="56151"/>
                </a:lnTo>
                <a:lnTo>
                  <a:pt x="103996" y="90551"/>
                </a:lnTo>
                <a:lnTo>
                  <a:pt x="103886" y="98704"/>
                </a:lnTo>
                <a:lnTo>
                  <a:pt x="103733" y="100888"/>
                </a:lnTo>
                <a:lnTo>
                  <a:pt x="103225" y="101879"/>
                </a:lnTo>
                <a:lnTo>
                  <a:pt x="101346" y="103759"/>
                </a:lnTo>
                <a:lnTo>
                  <a:pt x="100126" y="104241"/>
                </a:lnTo>
                <a:lnTo>
                  <a:pt x="132229" y="104241"/>
                </a:lnTo>
                <a:lnTo>
                  <a:pt x="133680" y="97231"/>
                </a:lnTo>
                <a:lnTo>
                  <a:pt x="134086" y="90957"/>
                </a:lnTo>
                <a:lnTo>
                  <a:pt x="134086" y="65252"/>
                </a:lnTo>
                <a:lnTo>
                  <a:pt x="133686" y="56151"/>
                </a:lnTo>
                <a:lnTo>
                  <a:pt x="132726" y="50139"/>
                </a:lnTo>
                <a:close/>
              </a:path>
              <a:path w="134619" h="123190">
                <a:moveTo>
                  <a:pt x="128143" y="0"/>
                </a:moveTo>
                <a:lnTo>
                  <a:pt x="63525" y="0"/>
                </a:lnTo>
                <a:lnTo>
                  <a:pt x="62306" y="60807"/>
                </a:lnTo>
                <a:lnTo>
                  <a:pt x="92024" y="60807"/>
                </a:lnTo>
                <a:lnTo>
                  <a:pt x="92151" y="55067"/>
                </a:lnTo>
                <a:lnTo>
                  <a:pt x="92710" y="53136"/>
                </a:lnTo>
                <a:lnTo>
                  <a:pt x="93345" y="52247"/>
                </a:lnTo>
                <a:lnTo>
                  <a:pt x="95250" y="50571"/>
                </a:lnTo>
                <a:lnTo>
                  <a:pt x="96443" y="50139"/>
                </a:lnTo>
                <a:lnTo>
                  <a:pt x="132726" y="50139"/>
                </a:lnTo>
                <a:lnTo>
                  <a:pt x="132489" y="48660"/>
                </a:lnTo>
                <a:lnTo>
                  <a:pt x="130496" y="42778"/>
                </a:lnTo>
                <a:lnTo>
                  <a:pt x="128555" y="39801"/>
                </a:lnTo>
                <a:lnTo>
                  <a:pt x="90805" y="39801"/>
                </a:lnTo>
                <a:lnTo>
                  <a:pt x="90805" y="19202"/>
                </a:lnTo>
                <a:lnTo>
                  <a:pt x="128143" y="19202"/>
                </a:lnTo>
                <a:lnTo>
                  <a:pt x="128143" y="0"/>
                </a:lnTo>
                <a:close/>
              </a:path>
              <a:path w="134619" h="123190">
                <a:moveTo>
                  <a:pt x="117170" y="31546"/>
                </a:moveTo>
                <a:lnTo>
                  <a:pt x="101498" y="31546"/>
                </a:lnTo>
                <a:lnTo>
                  <a:pt x="95478" y="34290"/>
                </a:lnTo>
                <a:lnTo>
                  <a:pt x="90805" y="39801"/>
                </a:lnTo>
                <a:lnTo>
                  <a:pt x="128555" y="39801"/>
                </a:lnTo>
                <a:lnTo>
                  <a:pt x="127711" y="38506"/>
                </a:lnTo>
                <a:lnTo>
                  <a:pt x="123444" y="33858"/>
                </a:lnTo>
                <a:lnTo>
                  <a:pt x="117170" y="31546"/>
                </a:lnTo>
                <a:close/>
              </a:path>
            </a:pathLst>
          </a:custGeom>
          <a:solidFill>
            <a:srgbClr val="FFFFFF"/>
          </a:solidFill>
          <a:ln w="9525">
            <a:noFill/>
            <a:miter lim="800000"/>
            <a:headEnd/>
            <a:tailEnd/>
          </a:ln>
        </p:spPr>
        <p:txBody>
          <a:bodyPr lIns="0" tIns="0" rIns="0" bIns="0"/>
          <a:lstStyle/>
          <a:p>
            <a:endParaRPr lang="en-US">
              <a:latin typeface="Calibri" pitchFamily="34" charset="0"/>
            </a:endParaRPr>
          </a:p>
        </p:txBody>
      </p:sp>
      <p:sp>
        <p:nvSpPr>
          <p:cNvPr id="21510" name="object 11"/>
          <p:cNvSpPr>
            <a:spLocks noChangeArrowheads="1"/>
          </p:cNvSpPr>
          <p:nvPr/>
        </p:nvSpPr>
        <p:spPr bwMode="auto">
          <a:xfrm>
            <a:off x="4498975" y="185738"/>
            <a:ext cx="363538" cy="0"/>
          </a:xfrm>
          <a:custGeom>
            <a:avLst/>
            <a:gdLst>
              <a:gd name="T0" fmla="*/ 0 w 362585"/>
              <a:gd name="T1" fmla="*/ 362585 w 362585"/>
            </a:gdLst>
            <a:ahLst/>
            <a:cxnLst/>
            <a:rect l="T0" t="0" r="T1" b="0"/>
            <a:pathLst>
              <a:path w="362585">
                <a:moveTo>
                  <a:pt x="0" y="0"/>
                </a:moveTo>
                <a:lnTo>
                  <a:pt x="362458" y="0"/>
                </a:lnTo>
              </a:path>
            </a:pathLst>
          </a:custGeom>
          <a:noFill/>
          <a:ln w="36004">
            <a:solidFill>
              <a:srgbClr val="F5821F"/>
            </a:solidFill>
            <a:miter lim="800000"/>
            <a:headEnd/>
            <a:tailEnd/>
          </a:ln>
        </p:spPr>
        <p:txBody>
          <a:bodyPr lIns="0" tIns="0" rIns="0" bIns="0"/>
          <a:lstStyle/>
          <a:p>
            <a:endParaRPr lang="en-US">
              <a:latin typeface="Calibri" pitchFamily="34" charset="0"/>
            </a:endParaRPr>
          </a:p>
        </p:txBody>
      </p:sp>
      <p:sp>
        <p:nvSpPr>
          <p:cNvPr id="10241" name="Rectangle 1"/>
          <p:cNvSpPr>
            <a:spLocks noChangeArrowheads="1"/>
          </p:cNvSpPr>
          <p:nvPr/>
        </p:nvSpPr>
        <p:spPr bwMode="auto">
          <a:xfrm>
            <a:off x="1289050" y="374650"/>
            <a:ext cx="3575050" cy="1384300"/>
          </a:xfrm>
          <a:prstGeom prst="rect">
            <a:avLst/>
          </a:prstGeom>
          <a:noFill/>
          <a:ln w="9525">
            <a:noFill/>
            <a:miter lim="800000"/>
            <a:headEnd/>
            <a:tailEnd/>
          </a:ln>
          <a:effectLst/>
        </p:spPr>
        <p:txBody>
          <a:bodyPr anchor="ctr">
            <a:spAutoFit/>
          </a:bodyPr>
          <a:lstStyle/>
          <a:p>
            <a:pPr algn="r">
              <a:defRPr/>
            </a:pPr>
            <a:r>
              <a:rPr lang="sr-Latn-CS" sz="2800" b="1" dirty="0">
                <a:solidFill>
                  <a:schemeClr val="tx2">
                    <a:lumMod val="75000"/>
                  </a:schemeClr>
                </a:solidFill>
                <a:latin typeface="Arial" pitchFamily="34" charset="0"/>
                <a:ea typeface="Times New Roman" pitchFamily="18" charset="0"/>
                <a:cs typeface="Arial" pitchFamily="34" charset="0"/>
              </a:rPr>
              <a:t>Areas that will be presented through the site</a:t>
            </a:r>
            <a:endParaRPr lang="sr-Latn-CS" sz="2800" dirty="0">
              <a:solidFill>
                <a:schemeClr val="tx2">
                  <a:lumMod val="75000"/>
                </a:schemeClr>
              </a:solidFill>
              <a:latin typeface="Arial" pitchFamily="34" charset="0"/>
              <a:cs typeface="Arial" pitchFamily="34" charset="0"/>
            </a:endParaRPr>
          </a:p>
        </p:txBody>
      </p:sp>
      <p:sp>
        <p:nvSpPr>
          <p:cNvPr id="10242" name="Rectangle 2"/>
          <p:cNvSpPr>
            <a:spLocks noChangeArrowheads="1"/>
          </p:cNvSpPr>
          <p:nvPr/>
        </p:nvSpPr>
        <p:spPr bwMode="auto">
          <a:xfrm>
            <a:off x="374650" y="1841500"/>
            <a:ext cx="4191000" cy="1755775"/>
          </a:xfrm>
          <a:prstGeom prst="rect">
            <a:avLst/>
          </a:prstGeom>
          <a:noFill/>
          <a:ln w="9525">
            <a:noFill/>
            <a:miter lim="800000"/>
            <a:headEnd/>
            <a:tailEnd/>
          </a:ln>
          <a:effectLst/>
        </p:spPr>
        <p:txBody>
          <a:bodyPr anchor="ctr">
            <a:spAutoFit/>
          </a:bodyPr>
          <a:lstStyle/>
          <a:p>
            <a:pPr>
              <a:defRPr/>
            </a:pPr>
            <a:r>
              <a:rPr lang="sr-Latn-CS" sz="1200" b="1" dirty="0">
                <a:solidFill>
                  <a:schemeClr val="tx2">
                    <a:lumMod val="75000"/>
                  </a:schemeClr>
                </a:solidFill>
                <a:latin typeface="Arial" pitchFamily="34" charset="0"/>
                <a:ea typeface="Times New Roman" pitchFamily="18" charset="0"/>
                <a:cs typeface="Arial" pitchFamily="34" charset="0"/>
              </a:rPr>
              <a:t>Traffic</a:t>
            </a:r>
            <a:endParaRPr lang="en-US" sz="400" dirty="0">
              <a:solidFill>
                <a:schemeClr val="tx2">
                  <a:lumMod val="75000"/>
                </a:schemeClr>
              </a:solidFill>
              <a:latin typeface="Arial" pitchFamily="34" charset="0"/>
              <a:cs typeface="Arial" pitchFamily="34" charset="0"/>
            </a:endParaRPr>
          </a:p>
          <a:p>
            <a:pPr eaLnBrk="0" hangingPunct="0">
              <a:defRPr/>
            </a:pPr>
            <a:r>
              <a:rPr lang="sr-Latn-CS" sz="1200" dirty="0">
                <a:solidFill>
                  <a:schemeClr val="tx2">
                    <a:lumMod val="75000"/>
                  </a:schemeClr>
                </a:solidFill>
                <a:latin typeface="Arial" pitchFamily="34" charset="0"/>
                <a:ea typeface="Times New Roman" pitchFamily="18" charset="0"/>
                <a:cs typeface="Arial" pitchFamily="34" charset="0"/>
              </a:rPr>
              <a:t>- Transport of PWD available, possibility of using pre-disinfected trucks of local public transport, possibility of transport organized by various humanitarian and NGO organizations</a:t>
            </a:r>
            <a:endParaRPr lang="en-US" sz="400" dirty="0">
              <a:solidFill>
                <a:schemeClr val="tx2">
                  <a:lumMod val="75000"/>
                </a:schemeClr>
              </a:solidFill>
              <a:latin typeface="Arial" pitchFamily="34" charset="0"/>
              <a:cs typeface="Arial" pitchFamily="34" charset="0"/>
            </a:endParaRPr>
          </a:p>
          <a:p>
            <a:pPr eaLnBrk="0" hangingPunct="0">
              <a:defRPr/>
            </a:pPr>
            <a:endParaRPr lang="en-US" sz="1200" b="1" dirty="0">
              <a:solidFill>
                <a:schemeClr val="tx2">
                  <a:lumMod val="75000"/>
                </a:schemeClr>
              </a:solidFill>
              <a:latin typeface="Arial" pitchFamily="34" charset="0"/>
              <a:ea typeface="Times New Roman" pitchFamily="18" charset="0"/>
              <a:cs typeface="Arial" pitchFamily="34" charset="0"/>
            </a:endParaRPr>
          </a:p>
          <a:p>
            <a:pPr eaLnBrk="0" hangingPunct="0">
              <a:defRPr/>
            </a:pPr>
            <a:r>
              <a:rPr lang="sr-Latn-CS" sz="1200" b="1" dirty="0">
                <a:solidFill>
                  <a:schemeClr val="tx2">
                    <a:lumMod val="75000"/>
                  </a:schemeClr>
                </a:solidFill>
                <a:latin typeface="Arial" pitchFamily="34" charset="0"/>
                <a:ea typeface="Times New Roman" pitchFamily="18" charset="0"/>
                <a:cs typeface="Arial" pitchFamily="34" charset="0"/>
              </a:rPr>
              <a:t>Employment</a:t>
            </a:r>
            <a:endParaRPr lang="en-US" sz="400" dirty="0">
              <a:solidFill>
                <a:schemeClr val="tx2">
                  <a:lumMod val="75000"/>
                </a:schemeClr>
              </a:solidFill>
              <a:latin typeface="Arial" pitchFamily="34" charset="0"/>
              <a:cs typeface="Arial" pitchFamily="34" charset="0"/>
            </a:endParaRPr>
          </a:p>
          <a:p>
            <a:pPr eaLnBrk="0" hangingPunct="0">
              <a:defRPr/>
            </a:pPr>
            <a:r>
              <a:rPr lang="sr-Latn-CS" sz="1200" dirty="0">
                <a:solidFill>
                  <a:schemeClr val="tx2">
                    <a:lumMod val="75000"/>
                  </a:schemeClr>
                </a:solidFill>
                <a:latin typeface="Arial" pitchFamily="34" charset="0"/>
                <a:ea typeface="Times New Roman" pitchFamily="18" charset="0"/>
                <a:cs typeface="Arial" pitchFamily="34" charset="0"/>
              </a:rPr>
              <a:t>- Creation of lists of people with disabilities, with records on professional and business capacities</a:t>
            </a:r>
            <a:endParaRPr lang="sr-Latn-CS" dirty="0">
              <a:solidFill>
                <a:schemeClr val="tx2">
                  <a:lumMod val="75000"/>
                </a:schemeClr>
              </a:solidFill>
              <a:latin typeface="Arial" pitchFamily="34" charset="0"/>
              <a:cs typeface="Arial" pitchFamily="34" charset="0"/>
            </a:endParaRPr>
          </a:p>
        </p:txBody>
      </p:sp>
      <p:sp>
        <p:nvSpPr>
          <p:cNvPr id="10243" name="Rectangle 3"/>
          <p:cNvSpPr>
            <a:spLocks noChangeArrowheads="1"/>
          </p:cNvSpPr>
          <p:nvPr/>
        </p:nvSpPr>
        <p:spPr bwMode="auto">
          <a:xfrm>
            <a:off x="450850" y="3575050"/>
            <a:ext cx="4413250" cy="1754188"/>
          </a:xfrm>
          <a:prstGeom prst="rect">
            <a:avLst/>
          </a:prstGeom>
          <a:noFill/>
          <a:ln w="9525">
            <a:noFill/>
            <a:miter lim="800000"/>
            <a:headEnd/>
            <a:tailEnd/>
          </a:ln>
          <a:effectLst/>
        </p:spPr>
        <p:txBody>
          <a:bodyPr anchor="ctr">
            <a:spAutoFit/>
          </a:bodyPr>
          <a:lstStyle/>
          <a:p>
            <a:pPr>
              <a:defRPr/>
            </a:pPr>
            <a:r>
              <a:rPr lang="sr-Latn-CS" sz="1200" b="1" dirty="0">
                <a:solidFill>
                  <a:schemeClr val="tx2">
                    <a:lumMod val="75000"/>
                  </a:schemeClr>
                </a:solidFill>
                <a:latin typeface="Arial" pitchFamily="34" charset="0"/>
                <a:ea typeface="Times New Roman" pitchFamily="18" charset="0"/>
                <a:cs typeface="Arial" pitchFamily="34" charset="0"/>
              </a:rPr>
              <a:t>Tourism</a:t>
            </a:r>
            <a:endParaRPr lang="en-US" sz="400" dirty="0">
              <a:solidFill>
                <a:schemeClr val="tx2">
                  <a:lumMod val="75000"/>
                </a:schemeClr>
              </a:solidFill>
              <a:latin typeface="Arial" pitchFamily="34" charset="0"/>
              <a:cs typeface="Arial" pitchFamily="34" charset="0"/>
            </a:endParaRPr>
          </a:p>
          <a:p>
            <a:pPr eaLnBrk="0" hangingPunct="0">
              <a:defRPr/>
            </a:pPr>
            <a:r>
              <a:rPr lang="sr-Latn-CS" sz="1200" dirty="0">
                <a:solidFill>
                  <a:schemeClr val="tx2">
                    <a:lumMod val="75000"/>
                  </a:schemeClr>
                </a:solidFill>
                <a:latin typeface="Arial" pitchFamily="34" charset="0"/>
                <a:ea typeface="Times New Roman" pitchFamily="18" charset="0"/>
                <a:cs typeface="Arial" pitchFamily="34" charset="0"/>
              </a:rPr>
              <a:t>- Tourist capacities and opportunities for tourism for people with disabilities in terms of organized rehabilitation and other forms of tourism</a:t>
            </a:r>
            <a:endParaRPr lang="en-US" sz="400" dirty="0">
              <a:solidFill>
                <a:schemeClr val="tx2">
                  <a:lumMod val="75000"/>
                </a:schemeClr>
              </a:solidFill>
              <a:latin typeface="Arial" pitchFamily="34" charset="0"/>
              <a:cs typeface="Arial" pitchFamily="34" charset="0"/>
            </a:endParaRPr>
          </a:p>
          <a:p>
            <a:pPr eaLnBrk="0" hangingPunct="0">
              <a:defRPr/>
            </a:pPr>
            <a:endParaRPr lang="en-US" sz="1200" b="1" dirty="0">
              <a:solidFill>
                <a:schemeClr val="tx2">
                  <a:lumMod val="75000"/>
                </a:schemeClr>
              </a:solidFill>
              <a:latin typeface="Arial" pitchFamily="34" charset="0"/>
              <a:ea typeface="Times New Roman" pitchFamily="18" charset="0"/>
              <a:cs typeface="Arial" pitchFamily="34" charset="0"/>
            </a:endParaRPr>
          </a:p>
          <a:p>
            <a:pPr eaLnBrk="0" hangingPunct="0">
              <a:defRPr/>
            </a:pPr>
            <a:r>
              <a:rPr lang="sr-Latn-CS" sz="1200" b="1" dirty="0">
                <a:solidFill>
                  <a:schemeClr val="tx2">
                    <a:lumMod val="75000"/>
                  </a:schemeClr>
                </a:solidFill>
                <a:latin typeface="Arial" pitchFamily="34" charset="0"/>
                <a:ea typeface="Times New Roman" pitchFamily="18" charset="0"/>
                <a:cs typeface="Arial" pitchFamily="34" charset="0"/>
              </a:rPr>
              <a:t>Rights and benefits</a:t>
            </a:r>
            <a:endParaRPr lang="en-US" sz="400" dirty="0">
              <a:solidFill>
                <a:schemeClr val="tx2">
                  <a:lumMod val="75000"/>
                </a:schemeClr>
              </a:solidFill>
              <a:latin typeface="Arial" pitchFamily="34" charset="0"/>
              <a:cs typeface="Arial" pitchFamily="34" charset="0"/>
            </a:endParaRPr>
          </a:p>
          <a:p>
            <a:pPr eaLnBrk="0" hangingPunct="0">
              <a:defRPr/>
            </a:pPr>
            <a:r>
              <a:rPr lang="sr-Latn-CS" sz="1200" dirty="0">
                <a:solidFill>
                  <a:schemeClr val="tx2">
                    <a:lumMod val="75000"/>
                  </a:schemeClr>
                </a:solidFill>
                <a:latin typeface="Arial" pitchFamily="34" charset="0"/>
                <a:ea typeface="Times New Roman" pitchFamily="18" charset="0"/>
                <a:cs typeface="Arial" pitchFamily="34" charset="0"/>
              </a:rPr>
              <a:t>- Legal, social, medical, business and other aspects of defining and explaining the rights and benefits of persons with disabilities</a:t>
            </a:r>
            <a:endParaRPr lang="sr-Latn-CS" dirty="0">
              <a:solidFill>
                <a:schemeClr val="tx2">
                  <a:lumMod val="75000"/>
                </a:schemeClr>
              </a:solidFill>
              <a:latin typeface="Arial" pitchFamily="34" charset="0"/>
              <a:cs typeface="Arial" pitchFamily="34" charset="0"/>
            </a:endParaRPr>
          </a:p>
        </p:txBody>
      </p:sp>
      <p:sp>
        <p:nvSpPr>
          <p:cNvPr id="10244" name="Rectangle 4"/>
          <p:cNvSpPr>
            <a:spLocks noChangeArrowheads="1"/>
          </p:cNvSpPr>
          <p:nvPr/>
        </p:nvSpPr>
        <p:spPr bwMode="auto">
          <a:xfrm>
            <a:off x="527050" y="5251450"/>
            <a:ext cx="4337050" cy="1016000"/>
          </a:xfrm>
          <a:prstGeom prst="rect">
            <a:avLst/>
          </a:prstGeom>
          <a:noFill/>
          <a:ln w="9525">
            <a:noFill/>
            <a:miter lim="800000"/>
            <a:headEnd/>
            <a:tailEnd/>
          </a:ln>
          <a:effectLst/>
        </p:spPr>
        <p:txBody>
          <a:bodyPr anchor="ctr">
            <a:spAutoFit/>
          </a:bodyPr>
          <a:lstStyle/>
          <a:p>
            <a:pPr>
              <a:defRPr/>
            </a:pPr>
            <a:r>
              <a:rPr lang="sr-Latn-CS" sz="1200" b="1" dirty="0">
                <a:solidFill>
                  <a:schemeClr val="tx2">
                    <a:lumMod val="75000"/>
                  </a:schemeClr>
                </a:solidFill>
                <a:latin typeface="Arial" pitchFamily="34" charset="0"/>
                <a:ea typeface="Times New Roman" pitchFamily="18" charset="0"/>
                <a:cs typeface="Arial" pitchFamily="34" charset="0"/>
              </a:rPr>
              <a:t>Education</a:t>
            </a:r>
            <a:endParaRPr lang="en-US" sz="400" dirty="0">
              <a:solidFill>
                <a:schemeClr val="tx2">
                  <a:lumMod val="75000"/>
                </a:schemeClr>
              </a:solidFill>
              <a:latin typeface="Arial" pitchFamily="34" charset="0"/>
              <a:cs typeface="Arial" pitchFamily="34" charset="0"/>
            </a:endParaRPr>
          </a:p>
          <a:p>
            <a:pPr eaLnBrk="0" hangingPunct="0">
              <a:defRPr/>
            </a:pPr>
            <a:r>
              <a:rPr lang="sr-Latn-CS" sz="1200" dirty="0">
                <a:solidFill>
                  <a:schemeClr val="tx2">
                    <a:lumMod val="75000"/>
                  </a:schemeClr>
                </a:solidFill>
                <a:latin typeface="Arial" pitchFamily="34" charset="0"/>
                <a:ea typeface="Times New Roman" pitchFamily="18" charset="0"/>
                <a:cs typeface="Arial" pitchFamily="34" charset="0"/>
              </a:rPr>
              <a:t>- Educational capacities for children and youth with disabilities, as well as the possibility of qualification, retraining, additional qualifications and other forms of career guidance for persons with disabilities</a:t>
            </a:r>
            <a:endParaRPr lang="sr-Latn-CS" dirty="0">
              <a:solidFill>
                <a:schemeClr val="tx2">
                  <a:lumMod val="75000"/>
                </a:schemeClr>
              </a:solidFill>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9" name="object 2"/>
          <p:cNvSpPr>
            <a:spLocks noChangeArrowheads="1"/>
          </p:cNvSpPr>
          <p:nvPr/>
        </p:nvSpPr>
        <p:spPr bwMode="auto">
          <a:xfrm>
            <a:off x="1588" y="6350"/>
            <a:ext cx="4857750" cy="683895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2530" name="object 5"/>
          <p:cNvSpPr>
            <a:spLocks noChangeArrowheads="1"/>
          </p:cNvSpPr>
          <p:nvPr/>
        </p:nvSpPr>
        <p:spPr bwMode="auto">
          <a:xfrm>
            <a:off x="1638300" y="185738"/>
            <a:ext cx="3219450" cy="0"/>
          </a:xfrm>
          <a:custGeom>
            <a:avLst/>
            <a:gdLst>
              <a:gd name="T0" fmla="*/ 0 w 3218815"/>
              <a:gd name="T1" fmla="*/ 3218815 w 3218815"/>
            </a:gdLst>
            <a:ahLst/>
            <a:cxnLst/>
            <a:rect l="T0" t="0" r="T1" b="0"/>
            <a:pathLst>
              <a:path w="3218815">
                <a:moveTo>
                  <a:pt x="0" y="0"/>
                </a:moveTo>
                <a:lnTo>
                  <a:pt x="3218281" y="0"/>
                </a:lnTo>
              </a:path>
            </a:pathLst>
          </a:custGeom>
          <a:noFill/>
          <a:ln w="9004">
            <a:solidFill>
              <a:srgbClr val="F5821F"/>
            </a:solidFill>
            <a:miter lim="800000"/>
            <a:headEnd/>
            <a:tailEnd/>
          </a:ln>
        </p:spPr>
        <p:txBody>
          <a:bodyPr lIns="0" tIns="0" rIns="0" bIns="0"/>
          <a:lstStyle/>
          <a:p>
            <a:endParaRPr lang="en-US">
              <a:latin typeface="Calibri" pitchFamily="34" charset="0"/>
            </a:endParaRPr>
          </a:p>
        </p:txBody>
      </p:sp>
      <p:sp>
        <p:nvSpPr>
          <p:cNvPr id="22531" name="object 6"/>
          <p:cNvSpPr>
            <a:spLocks noChangeArrowheads="1"/>
          </p:cNvSpPr>
          <p:nvPr/>
        </p:nvSpPr>
        <p:spPr bwMode="auto">
          <a:xfrm>
            <a:off x="434975" y="69850"/>
            <a:ext cx="774700" cy="246063"/>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2532" name="object 7"/>
          <p:cNvSpPr>
            <a:spLocks noChangeArrowheads="1"/>
          </p:cNvSpPr>
          <p:nvPr/>
        </p:nvSpPr>
        <p:spPr bwMode="auto">
          <a:xfrm>
            <a:off x="2203450" y="6434138"/>
            <a:ext cx="273050" cy="411162"/>
          </a:xfrm>
          <a:custGeom>
            <a:avLst/>
            <a:gdLst>
              <a:gd name="T0" fmla="*/ 0 w 274319"/>
              <a:gd name="T1" fmla="*/ 0 h 412115"/>
              <a:gd name="T2" fmla="*/ 274319 w 274319"/>
              <a:gd name="T3" fmla="*/ 412115 h 412115"/>
            </a:gdLst>
            <a:ahLst/>
            <a:cxnLst/>
            <a:rect l="T0" t="T1" r="T2" b="T3"/>
            <a:pathLst>
              <a:path w="274319" h="412115">
                <a:moveTo>
                  <a:pt x="0" y="411937"/>
                </a:moveTo>
                <a:lnTo>
                  <a:pt x="274078" y="411937"/>
                </a:lnTo>
                <a:lnTo>
                  <a:pt x="274078" y="0"/>
                </a:lnTo>
                <a:lnTo>
                  <a:pt x="0" y="0"/>
                </a:lnTo>
                <a:lnTo>
                  <a:pt x="0" y="411937"/>
                </a:lnTo>
                <a:close/>
              </a:path>
            </a:pathLst>
          </a:custGeom>
          <a:solidFill>
            <a:srgbClr val="00265A"/>
          </a:solidFill>
          <a:ln w="9525">
            <a:noFill/>
            <a:miter lim="800000"/>
            <a:headEnd/>
            <a:tailEnd/>
          </a:ln>
        </p:spPr>
        <p:txBody>
          <a:bodyPr lIns="0" tIns="0" rIns="0" bIns="0"/>
          <a:lstStyle/>
          <a:p>
            <a:endParaRPr lang="en-US">
              <a:latin typeface="Calibri" pitchFamily="34" charset="0"/>
            </a:endParaRPr>
          </a:p>
        </p:txBody>
      </p:sp>
      <p:sp>
        <p:nvSpPr>
          <p:cNvPr id="22533" name="object 8"/>
          <p:cNvSpPr>
            <a:spLocks noChangeArrowheads="1"/>
          </p:cNvSpPr>
          <p:nvPr/>
        </p:nvSpPr>
        <p:spPr bwMode="auto">
          <a:xfrm>
            <a:off x="2273300" y="6553200"/>
            <a:ext cx="134938" cy="125413"/>
          </a:xfrm>
          <a:custGeom>
            <a:avLst/>
            <a:gdLst>
              <a:gd name="T0" fmla="*/ 0 w 135255"/>
              <a:gd name="T1" fmla="*/ 0 h 125729"/>
              <a:gd name="T2" fmla="*/ 135255 w 135255"/>
              <a:gd name="T3" fmla="*/ 125729 h 125729"/>
            </a:gdLst>
            <a:ahLst/>
            <a:cxnLst/>
            <a:rect l="T0" t="T1" r="T2" b="T3"/>
            <a:pathLst>
              <a:path w="135255" h="125729">
                <a:moveTo>
                  <a:pt x="50749" y="2285"/>
                </a:moveTo>
                <a:lnTo>
                  <a:pt x="33070" y="2285"/>
                </a:lnTo>
                <a:lnTo>
                  <a:pt x="26774" y="8947"/>
                </a:lnTo>
                <a:lnTo>
                  <a:pt x="19164" y="14376"/>
                </a:lnTo>
                <a:lnTo>
                  <a:pt x="10239" y="18566"/>
                </a:lnTo>
                <a:lnTo>
                  <a:pt x="0" y="21513"/>
                </a:lnTo>
                <a:lnTo>
                  <a:pt x="0" y="35509"/>
                </a:lnTo>
                <a:lnTo>
                  <a:pt x="9906" y="35509"/>
                </a:lnTo>
                <a:lnTo>
                  <a:pt x="14376" y="35991"/>
                </a:lnTo>
                <a:lnTo>
                  <a:pt x="18389" y="37922"/>
                </a:lnTo>
                <a:lnTo>
                  <a:pt x="19608" y="39369"/>
                </a:lnTo>
                <a:lnTo>
                  <a:pt x="20497" y="43129"/>
                </a:lnTo>
                <a:lnTo>
                  <a:pt x="20726" y="48767"/>
                </a:lnTo>
                <a:lnTo>
                  <a:pt x="20726" y="122834"/>
                </a:lnTo>
                <a:lnTo>
                  <a:pt x="50749" y="122834"/>
                </a:lnTo>
                <a:lnTo>
                  <a:pt x="50749" y="2285"/>
                </a:lnTo>
                <a:close/>
              </a:path>
              <a:path w="135255" h="125729">
                <a:moveTo>
                  <a:pt x="107238" y="0"/>
                </a:moveTo>
                <a:lnTo>
                  <a:pt x="91948" y="0"/>
                </a:lnTo>
                <a:lnTo>
                  <a:pt x="85902" y="1066"/>
                </a:lnTo>
                <a:lnTo>
                  <a:pt x="75438" y="5384"/>
                </a:lnTo>
                <a:lnTo>
                  <a:pt x="71297" y="8635"/>
                </a:lnTo>
                <a:lnTo>
                  <a:pt x="68275" y="12953"/>
                </a:lnTo>
                <a:lnTo>
                  <a:pt x="65227" y="17246"/>
                </a:lnTo>
                <a:lnTo>
                  <a:pt x="62501" y="81237"/>
                </a:lnTo>
                <a:lnTo>
                  <a:pt x="62633" y="88766"/>
                </a:lnTo>
                <a:lnTo>
                  <a:pt x="85191" y="124002"/>
                </a:lnTo>
                <a:lnTo>
                  <a:pt x="91821" y="125120"/>
                </a:lnTo>
                <a:lnTo>
                  <a:pt x="106426" y="125120"/>
                </a:lnTo>
                <a:lnTo>
                  <a:pt x="112115" y="124155"/>
                </a:lnTo>
                <a:lnTo>
                  <a:pt x="121894" y="120294"/>
                </a:lnTo>
                <a:lnTo>
                  <a:pt x="125755" y="117576"/>
                </a:lnTo>
                <a:lnTo>
                  <a:pt x="128549" y="114071"/>
                </a:lnTo>
                <a:lnTo>
                  <a:pt x="131368" y="110591"/>
                </a:lnTo>
                <a:lnTo>
                  <a:pt x="133070" y="106781"/>
                </a:lnTo>
                <a:lnTo>
                  <a:pt x="133110" y="106527"/>
                </a:lnTo>
                <a:lnTo>
                  <a:pt x="96342" y="106527"/>
                </a:lnTo>
                <a:lnTo>
                  <a:pt x="94792" y="105714"/>
                </a:lnTo>
                <a:lnTo>
                  <a:pt x="92938" y="102438"/>
                </a:lnTo>
                <a:lnTo>
                  <a:pt x="92481" y="98983"/>
                </a:lnTo>
                <a:lnTo>
                  <a:pt x="92539" y="67182"/>
                </a:lnTo>
                <a:lnTo>
                  <a:pt x="92964" y="64592"/>
                </a:lnTo>
                <a:lnTo>
                  <a:pt x="94903" y="61594"/>
                </a:lnTo>
                <a:lnTo>
                  <a:pt x="96469" y="60807"/>
                </a:lnTo>
                <a:lnTo>
                  <a:pt x="133909" y="60807"/>
                </a:lnTo>
                <a:lnTo>
                  <a:pt x="131826" y="53212"/>
                </a:lnTo>
                <a:lnTo>
                  <a:pt x="130778" y="51815"/>
                </a:lnTo>
                <a:lnTo>
                  <a:pt x="92481" y="51815"/>
                </a:lnTo>
                <a:lnTo>
                  <a:pt x="92557" y="25145"/>
                </a:lnTo>
                <a:lnTo>
                  <a:pt x="92862" y="22148"/>
                </a:lnTo>
                <a:lnTo>
                  <a:pt x="93446" y="20954"/>
                </a:lnTo>
                <a:lnTo>
                  <a:pt x="95453" y="19075"/>
                </a:lnTo>
                <a:lnTo>
                  <a:pt x="96723" y="18592"/>
                </a:lnTo>
                <a:lnTo>
                  <a:pt x="132571" y="18592"/>
                </a:lnTo>
                <a:lnTo>
                  <a:pt x="128854" y="10693"/>
                </a:lnTo>
                <a:lnTo>
                  <a:pt x="124993" y="6832"/>
                </a:lnTo>
                <a:lnTo>
                  <a:pt x="114173" y="1371"/>
                </a:lnTo>
                <a:lnTo>
                  <a:pt x="107238" y="0"/>
                </a:lnTo>
                <a:close/>
              </a:path>
              <a:path w="135255" h="125729">
                <a:moveTo>
                  <a:pt x="133909" y="60807"/>
                </a:moveTo>
                <a:lnTo>
                  <a:pt x="100736" y="60807"/>
                </a:lnTo>
                <a:lnTo>
                  <a:pt x="102285" y="61594"/>
                </a:lnTo>
                <a:lnTo>
                  <a:pt x="104190" y="64769"/>
                </a:lnTo>
                <a:lnTo>
                  <a:pt x="104589" y="67182"/>
                </a:lnTo>
                <a:lnTo>
                  <a:pt x="104673" y="99974"/>
                </a:lnTo>
                <a:lnTo>
                  <a:pt x="103962" y="103377"/>
                </a:lnTo>
                <a:lnTo>
                  <a:pt x="101168" y="105892"/>
                </a:lnTo>
                <a:lnTo>
                  <a:pt x="99796" y="106527"/>
                </a:lnTo>
                <a:lnTo>
                  <a:pt x="133110" y="106527"/>
                </a:lnTo>
                <a:lnTo>
                  <a:pt x="134366" y="98551"/>
                </a:lnTo>
                <a:lnTo>
                  <a:pt x="134570" y="94666"/>
                </a:lnTo>
                <a:lnTo>
                  <a:pt x="134696" y="67182"/>
                </a:lnTo>
                <a:lnTo>
                  <a:pt x="134112" y="61544"/>
                </a:lnTo>
                <a:lnTo>
                  <a:pt x="133909" y="60807"/>
                </a:lnTo>
                <a:close/>
              </a:path>
              <a:path w="135255" h="125729">
                <a:moveTo>
                  <a:pt x="115824" y="42214"/>
                </a:moveTo>
                <a:lnTo>
                  <a:pt x="105943" y="42214"/>
                </a:lnTo>
                <a:lnTo>
                  <a:pt x="102260" y="43002"/>
                </a:lnTo>
                <a:lnTo>
                  <a:pt x="96291" y="46202"/>
                </a:lnTo>
                <a:lnTo>
                  <a:pt x="94030" y="48615"/>
                </a:lnTo>
                <a:lnTo>
                  <a:pt x="92481" y="51815"/>
                </a:lnTo>
                <a:lnTo>
                  <a:pt x="130778" y="51815"/>
                </a:lnTo>
                <a:lnTo>
                  <a:pt x="129159" y="49656"/>
                </a:lnTo>
                <a:lnTo>
                  <a:pt x="120700" y="43713"/>
                </a:lnTo>
                <a:lnTo>
                  <a:pt x="115824" y="42214"/>
                </a:lnTo>
                <a:close/>
              </a:path>
              <a:path w="135255" h="125729">
                <a:moveTo>
                  <a:pt x="132571" y="18592"/>
                </a:moveTo>
                <a:lnTo>
                  <a:pt x="100126" y="18592"/>
                </a:lnTo>
                <a:lnTo>
                  <a:pt x="101600" y="19100"/>
                </a:lnTo>
                <a:lnTo>
                  <a:pt x="103759" y="21081"/>
                </a:lnTo>
                <a:lnTo>
                  <a:pt x="104368" y="22326"/>
                </a:lnTo>
                <a:lnTo>
                  <a:pt x="104495" y="23799"/>
                </a:lnTo>
                <a:lnTo>
                  <a:pt x="104673" y="34442"/>
                </a:lnTo>
                <a:lnTo>
                  <a:pt x="134696" y="34442"/>
                </a:lnTo>
                <a:lnTo>
                  <a:pt x="134653" y="26669"/>
                </a:lnTo>
                <a:lnTo>
                  <a:pt x="133527" y="20624"/>
                </a:lnTo>
                <a:lnTo>
                  <a:pt x="132571" y="18592"/>
                </a:lnTo>
                <a:close/>
              </a:path>
            </a:pathLst>
          </a:custGeom>
          <a:solidFill>
            <a:srgbClr val="FFFFFF"/>
          </a:solidFill>
          <a:ln w="9525">
            <a:noFill/>
            <a:miter lim="800000"/>
            <a:headEnd/>
            <a:tailEnd/>
          </a:ln>
        </p:spPr>
        <p:txBody>
          <a:bodyPr lIns="0" tIns="0" rIns="0" bIns="0"/>
          <a:lstStyle/>
          <a:p>
            <a:endParaRPr lang="en-US">
              <a:latin typeface="Calibri" pitchFamily="34" charset="0"/>
            </a:endParaRPr>
          </a:p>
        </p:txBody>
      </p:sp>
      <p:sp>
        <p:nvSpPr>
          <p:cNvPr id="22534" name="object 9"/>
          <p:cNvSpPr>
            <a:spLocks noChangeArrowheads="1"/>
          </p:cNvSpPr>
          <p:nvPr/>
        </p:nvSpPr>
        <p:spPr bwMode="auto">
          <a:xfrm>
            <a:off x="1588" y="185738"/>
            <a:ext cx="358775" cy="0"/>
          </a:xfrm>
          <a:custGeom>
            <a:avLst/>
            <a:gdLst>
              <a:gd name="T0" fmla="*/ 0 w 358775"/>
              <a:gd name="T1" fmla="*/ 358775 w 358775"/>
            </a:gdLst>
            <a:ahLst/>
            <a:cxnLst/>
            <a:rect l="T0" t="0" r="T1" b="0"/>
            <a:pathLst>
              <a:path w="358775">
                <a:moveTo>
                  <a:pt x="0" y="0"/>
                </a:moveTo>
                <a:lnTo>
                  <a:pt x="358368" y="0"/>
                </a:lnTo>
              </a:path>
            </a:pathLst>
          </a:custGeom>
          <a:noFill/>
          <a:ln w="36004">
            <a:solidFill>
              <a:srgbClr val="F5821F"/>
            </a:solidFill>
            <a:miter lim="800000"/>
            <a:headEnd/>
            <a:tailEnd/>
          </a:ln>
        </p:spPr>
        <p:txBody>
          <a:bodyPr lIns="0" tIns="0" rIns="0" bIns="0"/>
          <a:lstStyle/>
          <a:p>
            <a:endParaRPr lang="en-US">
              <a:latin typeface="Calibri" pitchFamily="34" charset="0"/>
            </a:endParaRPr>
          </a:p>
        </p:txBody>
      </p:sp>
      <p:sp>
        <p:nvSpPr>
          <p:cNvPr id="11" name="TextBox 10"/>
          <p:cNvSpPr txBox="1"/>
          <p:nvPr/>
        </p:nvSpPr>
        <p:spPr>
          <a:xfrm>
            <a:off x="222250" y="374650"/>
            <a:ext cx="3657600" cy="1384300"/>
          </a:xfrm>
          <a:prstGeom prst="rect">
            <a:avLst/>
          </a:prstGeom>
          <a:noFill/>
        </p:spPr>
        <p:txBody>
          <a:bodyPr>
            <a:spAutoFit/>
          </a:bodyPr>
          <a:lstStyle/>
          <a:p>
            <a:pPr>
              <a:defRPr/>
            </a:pPr>
            <a:r>
              <a:rPr lang="sr-Latn-CS" sz="2800" b="1" dirty="0">
                <a:solidFill>
                  <a:schemeClr val="tx2">
                    <a:lumMod val="75000"/>
                  </a:schemeClr>
                </a:solidFill>
                <a:latin typeface="Arial" pitchFamily="34" charset="0"/>
                <a:ea typeface="Times New Roman" pitchFamily="18" charset="0"/>
                <a:cs typeface="Arial" pitchFamily="34" charset="0"/>
              </a:rPr>
              <a:t>Areas that will be presented through the site</a:t>
            </a:r>
            <a:endParaRPr lang="sr-Latn-CS" sz="2800" dirty="0">
              <a:solidFill>
                <a:schemeClr val="tx2">
                  <a:lumMod val="75000"/>
                </a:schemeClr>
              </a:solidFill>
              <a:latin typeface="Arial" pitchFamily="34" charset="0"/>
              <a:cs typeface="Arial" pitchFamily="34" charset="0"/>
            </a:endParaRPr>
          </a:p>
        </p:txBody>
      </p:sp>
      <p:sp>
        <p:nvSpPr>
          <p:cNvPr id="9217" name="Rectangle 1"/>
          <p:cNvSpPr>
            <a:spLocks noChangeArrowheads="1"/>
          </p:cNvSpPr>
          <p:nvPr/>
        </p:nvSpPr>
        <p:spPr bwMode="auto">
          <a:xfrm>
            <a:off x="298450" y="1898650"/>
            <a:ext cx="4114800" cy="3508375"/>
          </a:xfrm>
          <a:prstGeom prst="rect">
            <a:avLst/>
          </a:prstGeom>
          <a:noFill/>
          <a:ln w="9525">
            <a:noFill/>
            <a:miter lim="800000"/>
            <a:headEnd/>
            <a:tailEnd/>
          </a:ln>
          <a:effectLst/>
        </p:spPr>
        <p:txBody>
          <a:bodyPr anchor="ctr">
            <a:spAutoFit/>
          </a:bodyPr>
          <a:lstStyle/>
          <a:p>
            <a:pPr>
              <a:tabLst>
                <a:tab pos="76200" algn="l"/>
              </a:tabLst>
              <a:defRPr/>
            </a:pPr>
            <a:r>
              <a:rPr lang="sr-Latn-CS" sz="1200" b="1" dirty="0">
                <a:latin typeface="Arial" pitchFamily="34" charset="0"/>
                <a:ea typeface="Times New Roman" pitchFamily="18" charset="0"/>
                <a:cs typeface="Arial" pitchFamily="34" charset="0"/>
              </a:rPr>
              <a:t> </a:t>
            </a:r>
            <a:r>
              <a:rPr lang="sr-Latn-CS" sz="1200" b="1" dirty="0">
                <a:solidFill>
                  <a:schemeClr val="tx2">
                    <a:lumMod val="75000"/>
                  </a:schemeClr>
                </a:solidFill>
                <a:latin typeface="Arial" pitchFamily="34" charset="0"/>
                <a:ea typeface="Times New Roman" pitchFamily="18" charset="0"/>
                <a:cs typeface="Arial" pitchFamily="34" charset="0"/>
              </a:rPr>
              <a:t>Sport</a:t>
            </a:r>
            <a:endParaRPr lang="en-US" sz="400" dirty="0">
              <a:solidFill>
                <a:schemeClr val="tx2">
                  <a:lumMod val="75000"/>
                </a:schemeClr>
              </a:solidFill>
              <a:latin typeface="Arial" pitchFamily="34" charset="0"/>
              <a:cs typeface="Arial" pitchFamily="34" charset="0"/>
            </a:endParaRPr>
          </a:p>
          <a:p>
            <a:pPr eaLnBrk="0" hangingPunct="0">
              <a:tabLst>
                <a:tab pos="76200" algn="l"/>
              </a:tabLst>
              <a:defRPr/>
            </a:pPr>
            <a:r>
              <a:rPr lang="sr-Latn-CS" sz="1200" dirty="0">
                <a:solidFill>
                  <a:schemeClr val="tx2">
                    <a:lumMod val="75000"/>
                  </a:schemeClr>
                </a:solidFill>
                <a:latin typeface="Arial" pitchFamily="34" charset="0"/>
                <a:ea typeface="Times New Roman" pitchFamily="18" charset="0"/>
                <a:cs typeface="Arial" pitchFamily="34" charset="0"/>
              </a:rPr>
              <a:t>- Keeping records and coordinating activities related to sports, recreation and rehabilitation activities for persons with disabilities</a:t>
            </a:r>
            <a:endParaRPr lang="en-US" sz="400" dirty="0">
              <a:solidFill>
                <a:schemeClr val="tx2">
                  <a:lumMod val="75000"/>
                </a:schemeClr>
              </a:solidFill>
              <a:latin typeface="Arial" pitchFamily="34" charset="0"/>
              <a:cs typeface="Arial" pitchFamily="34" charset="0"/>
            </a:endParaRPr>
          </a:p>
          <a:p>
            <a:pPr eaLnBrk="0" hangingPunct="0">
              <a:tabLst>
                <a:tab pos="76200" algn="l"/>
              </a:tabLst>
              <a:defRPr/>
            </a:pPr>
            <a:endParaRPr lang="en-US" sz="1200" b="1" dirty="0">
              <a:solidFill>
                <a:schemeClr val="tx2">
                  <a:lumMod val="75000"/>
                </a:schemeClr>
              </a:solidFill>
              <a:latin typeface="Arial" pitchFamily="34" charset="0"/>
              <a:ea typeface="Times New Roman" pitchFamily="18" charset="0"/>
              <a:cs typeface="Arial" pitchFamily="34" charset="0"/>
            </a:endParaRPr>
          </a:p>
          <a:p>
            <a:pPr eaLnBrk="0" hangingPunct="0">
              <a:tabLst>
                <a:tab pos="76200" algn="l"/>
              </a:tabLst>
              <a:defRPr/>
            </a:pPr>
            <a:r>
              <a:rPr lang="sr-Latn-CS" sz="1200" b="1" dirty="0">
                <a:solidFill>
                  <a:schemeClr val="tx2">
                    <a:lumMod val="75000"/>
                  </a:schemeClr>
                </a:solidFill>
                <a:latin typeface="Arial" pitchFamily="34" charset="0"/>
                <a:ea typeface="Times New Roman" pitchFamily="18" charset="0"/>
                <a:cs typeface="Arial" pitchFamily="34" charset="0"/>
              </a:rPr>
              <a:t>Volunteerism</a:t>
            </a:r>
            <a:endParaRPr lang="en-US" sz="400" dirty="0">
              <a:solidFill>
                <a:schemeClr val="tx2">
                  <a:lumMod val="75000"/>
                </a:schemeClr>
              </a:solidFill>
              <a:latin typeface="Arial" pitchFamily="34" charset="0"/>
              <a:cs typeface="Arial" pitchFamily="34" charset="0"/>
            </a:endParaRPr>
          </a:p>
          <a:p>
            <a:pPr eaLnBrk="0" hangingPunct="0">
              <a:tabLst>
                <a:tab pos="76200" algn="l"/>
              </a:tabLst>
              <a:defRPr/>
            </a:pPr>
            <a:r>
              <a:rPr lang="sr-Latn-CS" sz="1200" dirty="0">
                <a:solidFill>
                  <a:schemeClr val="tx2">
                    <a:lumMod val="75000"/>
                  </a:schemeClr>
                </a:solidFill>
                <a:latin typeface="Arial" pitchFamily="34" charset="0"/>
                <a:ea typeface="Times New Roman" pitchFamily="18" charset="0"/>
                <a:cs typeface="Arial" pitchFamily="34" charset="0"/>
              </a:rPr>
              <a:t>- Organization and coordination of volunteers who would like to help people with disabilities in everyday and other activities</a:t>
            </a:r>
            <a:endParaRPr lang="en-US" sz="400" dirty="0">
              <a:solidFill>
                <a:schemeClr val="tx2">
                  <a:lumMod val="75000"/>
                </a:schemeClr>
              </a:solidFill>
              <a:latin typeface="Arial" pitchFamily="34" charset="0"/>
              <a:cs typeface="Arial" pitchFamily="34" charset="0"/>
            </a:endParaRPr>
          </a:p>
          <a:p>
            <a:pPr eaLnBrk="0" hangingPunct="0">
              <a:tabLst>
                <a:tab pos="76200" algn="l"/>
              </a:tabLst>
              <a:defRPr/>
            </a:pPr>
            <a:endParaRPr lang="en-US" sz="1200" b="1" dirty="0">
              <a:solidFill>
                <a:schemeClr val="tx2">
                  <a:lumMod val="75000"/>
                </a:schemeClr>
              </a:solidFill>
              <a:latin typeface="Arial" pitchFamily="34" charset="0"/>
              <a:ea typeface="Times New Roman" pitchFamily="18" charset="0"/>
              <a:cs typeface="Arial" pitchFamily="34" charset="0"/>
            </a:endParaRPr>
          </a:p>
          <a:p>
            <a:pPr eaLnBrk="0" hangingPunct="0">
              <a:tabLst>
                <a:tab pos="76200" algn="l"/>
              </a:tabLst>
              <a:defRPr/>
            </a:pPr>
            <a:r>
              <a:rPr lang="sr-Latn-CS" sz="1200" b="1" dirty="0">
                <a:solidFill>
                  <a:schemeClr val="tx2">
                    <a:lumMod val="75000"/>
                  </a:schemeClr>
                </a:solidFill>
                <a:latin typeface="Arial" pitchFamily="34" charset="0"/>
                <a:ea typeface="Times New Roman" pitchFamily="18" charset="0"/>
                <a:cs typeface="Arial" pitchFamily="34" charset="0"/>
              </a:rPr>
              <a:t>Health care</a:t>
            </a:r>
            <a:endParaRPr lang="en-US" sz="400" dirty="0">
              <a:solidFill>
                <a:schemeClr val="tx2">
                  <a:lumMod val="75000"/>
                </a:schemeClr>
              </a:solidFill>
              <a:latin typeface="Arial" pitchFamily="34" charset="0"/>
              <a:cs typeface="Arial" pitchFamily="34" charset="0"/>
            </a:endParaRPr>
          </a:p>
          <a:p>
            <a:pPr eaLnBrk="0" hangingPunct="0">
              <a:tabLst>
                <a:tab pos="76200" algn="l"/>
              </a:tabLst>
              <a:defRPr/>
            </a:pPr>
            <a:r>
              <a:rPr lang="sr-Latn-CS" sz="1200" dirty="0">
                <a:solidFill>
                  <a:schemeClr val="tx2">
                    <a:lumMod val="75000"/>
                  </a:schemeClr>
                </a:solidFill>
                <a:latin typeface="Arial" pitchFamily="34" charset="0"/>
                <a:ea typeface="Times New Roman" pitchFamily="18" charset="0"/>
                <a:cs typeface="Arial" pitchFamily="34" charset="0"/>
              </a:rPr>
              <a:t>- Medical and other aspects of coordination and activities related to therapy and rehabilitation of persons with disabilities</a:t>
            </a:r>
            <a:endParaRPr lang="en-US" sz="400" dirty="0">
              <a:solidFill>
                <a:schemeClr val="tx2">
                  <a:lumMod val="75000"/>
                </a:schemeClr>
              </a:solidFill>
              <a:latin typeface="Arial" pitchFamily="34" charset="0"/>
              <a:cs typeface="Arial" pitchFamily="34" charset="0"/>
            </a:endParaRPr>
          </a:p>
          <a:p>
            <a:pPr eaLnBrk="0" hangingPunct="0">
              <a:tabLst>
                <a:tab pos="76200" algn="l"/>
              </a:tabLst>
              <a:defRPr/>
            </a:pPr>
            <a:endParaRPr lang="en-US" sz="1200" b="1" dirty="0">
              <a:solidFill>
                <a:schemeClr val="tx2">
                  <a:lumMod val="75000"/>
                </a:schemeClr>
              </a:solidFill>
              <a:latin typeface="Arial" pitchFamily="34" charset="0"/>
              <a:ea typeface="Times New Roman" pitchFamily="18" charset="0"/>
              <a:cs typeface="Arial" pitchFamily="34" charset="0"/>
            </a:endParaRPr>
          </a:p>
          <a:p>
            <a:pPr eaLnBrk="0" hangingPunct="0">
              <a:tabLst>
                <a:tab pos="76200" algn="l"/>
              </a:tabLst>
              <a:defRPr/>
            </a:pPr>
            <a:r>
              <a:rPr lang="sr-Latn-CS" sz="1200" b="1" dirty="0">
                <a:solidFill>
                  <a:schemeClr val="tx2">
                    <a:lumMod val="75000"/>
                  </a:schemeClr>
                </a:solidFill>
                <a:latin typeface="Arial" pitchFamily="34" charset="0"/>
                <a:ea typeface="Times New Roman" pitchFamily="18" charset="0"/>
                <a:cs typeface="Arial" pitchFamily="34" charset="0"/>
              </a:rPr>
              <a:t>Catering</a:t>
            </a:r>
            <a:endParaRPr lang="en-US" sz="400" dirty="0">
              <a:solidFill>
                <a:schemeClr val="tx2">
                  <a:lumMod val="75000"/>
                </a:schemeClr>
              </a:solidFill>
              <a:latin typeface="Arial" pitchFamily="34" charset="0"/>
              <a:cs typeface="Arial" pitchFamily="34" charset="0"/>
            </a:endParaRPr>
          </a:p>
          <a:p>
            <a:pPr eaLnBrk="0" hangingPunct="0">
              <a:tabLst>
                <a:tab pos="76200" algn="l"/>
              </a:tabLst>
              <a:defRPr/>
            </a:pPr>
            <a:r>
              <a:rPr lang="en-US" sz="1200" dirty="0">
                <a:solidFill>
                  <a:schemeClr val="tx2">
                    <a:lumMod val="75000"/>
                  </a:schemeClr>
                </a:solidFill>
                <a:latin typeface="Arial" pitchFamily="34" charset="0"/>
                <a:ea typeface="Times New Roman" pitchFamily="18" charset="0"/>
                <a:cs typeface="Arial" pitchFamily="34" charset="0"/>
              </a:rPr>
              <a:t>-</a:t>
            </a:r>
            <a:r>
              <a:rPr lang="sr-Latn-CS" sz="1200" dirty="0">
                <a:solidFill>
                  <a:schemeClr val="tx2">
                    <a:lumMod val="75000"/>
                  </a:schemeClr>
                </a:solidFill>
                <a:latin typeface="Arial" pitchFamily="34" charset="0"/>
                <a:ea typeface="Times New Roman" pitchFamily="18" charset="0"/>
                <a:cs typeface="Arial" pitchFamily="34" charset="0"/>
              </a:rPr>
              <a:t> Access to restaurants, taverns, coffee shops</a:t>
            </a:r>
            <a:endParaRPr lang="en-US" sz="400" dirty="0">
              <a:solidFill>
                <a:schemeClr val="tx2">
                  <a:lumMod val="75000"/>
                </a:schemeClr>
              </a:solidFill>
              <a:latin typeface="Arial" pitchFamily="34" charset="0"/>
              <a:cs typeface="Arial" pitchFamily="34" charset="0"/>
            </a:endParaRPr>
          </a:p>
          <a:p>
            <a:pPr eaLnBrk="0" hangingPunct="0">
              <a:tabLst>
                <a:tab pos="76200" algn="l"/>
              </a:tabLst>
              <a:defRPr/>
            </a:pPr>
            <a:endParaRPr lang="en-US" dirty="0">
              <a:solidFill>
                <a:schemeClr val="tx2">
                  <a:lumMod val="75000"/>
                </a:schemeClr>
              </a:solidFill>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3" name="object 2"/>
          <p:cNvSpPr>
            <a:spLocks noChangeArrowheads="1"/>
          </p:cNvSpPr>
          <p:nvPr/>
        </p:nvSpPr>
        <p:spPr bwMode="auto">
          <a:xfrm>
            <a:off x="0" y="6350"/>
            <a:ext cx="4862513" cy="683895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3554" name="object 6"/>
          <p:cNvSpPr>
            <a:spLocks noChangeArrowheads="1"/>
          </p:cNvSpPr>
          <p:nvPr/>
        </p:nvSpPr>
        <p:spPr bwMode="auto">
          <a:xfrm>
            <a:off x="-1588" y="185738"/>
            <a:ext cx="3217863" cy="0"/>
          </a:xfrm>
          <a:custGeom>
            <a:avLst/>
            <a:gdLst>
              <a:gd name="T0" fmla="*/ 0 w 3218815"/>
              <a:gd name="T1" fmla="*/ 3218815 w 3218815"/>
            </a:gdLst>
            <a:ahLst/>
            <a:cxnLst/>
            <a:rect l="T0" t="0" r="T1" b="0"/>
            <a:pathLst>
              <a:path w="3218815">
                <a:moveTo>
                  <a:pt x="0" y="0"/>
                </a:moveTo>
                <a:lnTo>
                  <a:pt x="3218281" y="0"/>
                </a:lnTo>
              </a:path>
            </a:pathLst>
          </a:custGeom>
          <a:noFill/>
          <a:ln w="9004">
            <a:solidFill>
              <a:srgbClr val="F5821F"/>
            </a:solidFill>
            <a:miter lim="800000"/>
            <a:headEnd/>
            <a:tailEnd/>
          </a:ln>
        </p:spPr>
        <p:txBody>
          <a:bodyPr lIns="0" tIns="0" rIns="0" bIns="0"/>
          <a:lstStyle/>
          <a:p>
            <a:endParaRPr lang="en-US">
              <a:latin typeface="Calibri" pitchFamily="34" charset="0"/>
            </a:endParaRPr>
          </a:p>
        </p:txBody>
      </p:sp>
      <p:sp>
        <p:nvSpPr>
          <p:cNvPr id="23555" name="object 7"/>
          <p:cNvSpPr>
            <a:spLocks noChangeArrowheads="1"/>
          </p:cNvSpPr>
          <p:nvPr/>
        </p:nvSpPr>
        <p:spPr bwMode="auto">
          <a:xfrm>
            <a:off x="3271838" y="138113"/>
            <a:ext cx="1198562" cy="92075"/>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3556" name="object 8"/>
          <p:cNvSpPr>
            <a:spLocks noChangeArrowheads="1"/>
          </p:cNvSpPr>
          <p:nvPr/>
        </p:nvSpPr>
        <p:spPr bwMode="auto">
          <a:xfrm>
            <a:off x="2381250" y="6434138"/>
            <a:ext cx="274638" cy="411162"/>
          </a:xfrm>
          <a:custGeom>
            <a:avLst/>
            <a:gdLst>
              <a:gd name="T0" fmla="*/ 0 w 274319"/>
              <a:gd name="T1" fmla="*/ 0 h 412115"/>
              <a:gd name="T2" fmla="*/ 274319 w 274319"/>
              <a:gd name="T3" fmla="*/ 412115 h 412115"/>
            </a:gdLst>
            <a:ahLst/>
            <a:cxnLst/>
            <a:rect l="T0" t="T1" r="T2" b="T3"/>
            <a:pathLst>
              <a:path w="274319" h="412115">
                <a:moveTo>
                  <a:pt x="0" y="411937"/>
                </a:moveTo>
                <a:lnTo>
                  <a:pt x="274078" y="411937"/>
                </a:lnTo>
                <a:lnTo>
                  <a:pt x="274078" y="0"/>
                </a:lnTo>
                <a:lnTo>
                  <a:pt x="0" y="0"/>
                </a:lnTo>
                <a:lnTo>
                  <a:pt x="0" y="411937"/>
                </a:lnTo>
                <a:close/>
              </a:path>
            </a:pathLst>
          </a:custGeom>
          <a:solidFill>
            <a:srgbClr val="00265A"/>
          </a:solidFill>
          <a:ln w="9525">
            <a:noFill/>
            <a:miter lim="800000"/>
            <a:headEnd/>
            <a:tailEnd/>
          </a:ln>
        </p:spPr>
        <p:txBody>
          <a:bodyPr lIns="0" tIns="0" rIns="0" bIns="0"/>
          <a:lstStyle/>
          <a:p>
            <a:endParaRPr lang="en-US">
              <a:latin typeface="Calibri" pitchFamily="34" charset="0"/>
            </a:endParaRPr>
          </a:p>
        </p:txBody>
      </p:sp>
      <p:sp>
        <p:nvSpPr>
          <p:cNvPr id="23557" name="object 9"/>
          <p:cNvSpPr>
            <a:spLocks noChangeArrowheads="1"/>
          </p:cNvSpPr>
          <p:nvPr/>
        </p:nvSpPr>
        <p:spPr bwMode="auto">
          <a:xfrm>
            <a:off x="2460625" y="6554788"/>
            <a:ext cx="115888" cy="120650"/>
          </a:xfrm>
          <a:custGeom>
            <a:avLst/>
            <a:gdLst>
              <a:gd name="T0" fmla="*/ 0 w 115569"/>
              <a:gd name="T1" fmla="*/ 0 h 120650"/>
              <a:gd name="T2" fmla="*/ 115569 w 115569"/>
              <a:gd name="T3" fmla="*/ 120650 h 120650"/>
            </a:gdLst>
            <a:ahLst/>
            <a:cxnLst/>
            <a:rect l="T0" t="T1" r="T2" b="T3"/>
            <a:pathLst>
              <a:path w="115569" h="120650">
                <a:moveTo>
                  <a:pt x="50749" y="0"/>
                </a:moveTo>
                <a:lnTo>
                  <a:pt x="33070" y="0"/>
                </a:lnTo>
                <a:lnTo>
                  <a:pt x="26774" y="6661"/>
                </a:lnTo>
                <a:lnTo>
                  <a:pt x="19164" y="12090"/>
                </a:lnTo>
                <a:lnTo>
                  <a:pt x="10239" y="16280"/>
                </a:lnTo>
                <a:lnTo>
                  <a:pt x="0" y="19227"/>
                </a:lnTo>
                <a:lnTo>
                  <a:pt x="0" y="33223"/>
                </a:lnTo>
                <a:lnTo>
                  <a:pt x="9906" y="33223"/>
                </a:lnTo>
                <a:lnTo>
                  <a:pt x="14376" y="33705"/>
                </a:lnTo>
                <a:lnTo>
                  <a:pt x="18389" y="35636"/>
                </a:lnTo>
                <a:lnTo>
                  <a:pt x="19608" y="37084"/>
                </a:lnTo>
                <a:lnTo>
                  <a:pt x="20497" y="40843"/>
                </a:lnTo>
                <a:lnTo>
                  <a:pt x="20726" y="46482"/>
                </a:lnTo>
                <a:lnTo>
                  <a:pt x="20726" y="120548"/>
                </a:lnTo>
                <a:lnTo>
                  <a:pt x="50749" y="120548"/>
                </a:lnTo>
                <a:lnTo>
                  <a:pt x="50749" y="0"/>
                </a:lnTo>
                <a:close/>
              </a:path>
              <a:path w="115569" h="120650">
                <a:moveTo>
                  <a:pt x="115493" y="0"/>
                </a:moveTo>
                <a:lnTo>
                  <a:pt x="58039" y="0"/>
                </a:lnTo>
                <a:lnTo>
                  <a:pt x="58039" y="21640"/>
                </a:lnTo>
                <a:lnTo>
                  <a:pt x="87833" y="21640"/>
                </a:lnTo>
                <a:lnTo>
                  <a:pt x="66421" y="120548"/>
                </a:lnTo>
                <a:lnTo>
                  <a:pt x="96291" y="120548"/>
                </a:lnTo>
                <a:lnTo>
                  <a:pt x="115493" y="26162"/>
                </a:lnTo>
                <a:lnTo>
                  <a:pt x="115493" y="0"/>
                </a:lnTo>
                <a:close/>
              </a:path>
            </a:pathLst>
          </a:custGeom>
          <a:solidFill>
            <a:srgbClr val="FFFFFF"/>
          </a:solidFill>
          <a:ln w="9525">
            <a:noFill/>
            <a:miter lim="800000"/>
            <a:headEnd/>
            <a:tailEnd/>
          </a:ln>
        </p:spPr>
        <p:txBody>
          <a:bodyPr lIns="0" tIns="0" rIns="0" bIns="0"/>
          <a:lstStyle/>
          <a:p>
            <a:endParaRPr lang="en-US">
              <a:latin typeface="Calibri" pitchFamily="34" charset="0"/>
            </a:endParaRPr>
          </a:p>
        </p:txBody>
      </p:sp>
      <p:sp>
        <p:nvSpPr>
          <p:cNvPr id="23558" name="object 10"/>
          <p:cNvSpPr>
            <a:spLocks noChangeArrowheads="1"/>
          </p:cNvSpPr>
          <p:nvPr/>
        </p:nvSpPr>
        <p:spPr bwMode="auto">
          <a:xfrm>
            <a:off x="4498975" y="185738"/>
            <a:ext cx="363538" cy="0"/>
          </a:xfrm>
          <a:custGeom>
            <a:avLst/>
            <a:gdLst>
              <a:gd name="T0" fmla="*/ 0 w 362585"/>
              <a:gd name="T1" fmla="*/ 362585 w 362585"/>
            </a:gdLst>
            <a:ahLst/>
            <a:cxnLst/>
            <a:rect l="T0" t="0" r="T1" b="0"/>
            <a:pathLst>
              <a:path w="362585">
                <a:moveTo>
                  <a:pt x="0" y="0"/>
                </a:moveTo>
                <a:lnTo>
                  <a:pt x="362458" y="0"/>
                </a:lnTo>
              </a:path>
            </a:pathLst>
          </a:custGeom>
          <a:noFill/>
          <a:ln w="36004">
            <a:solidFill>
              <a:srgbClr val="F5821F"/>
            </a:solidFill>
            <a:miter lim="800000"/>
            <a:headEnd/>
            <a:tailEnd/>
          </a:ln>
        </p:spPr>
        <p:txBody>
          <a:bodyPr lIns="0" tIns="0" rIns="0" bIns="0"/>
          <a:lstStyle/>
          <a:p>
            <a:endParaRPr lang="en-US">
              <a:latin typeface="Calibri" pitchFamily="34" charset="0"/>
            </a:endParaRPr>
          </a:p>
        </p:txBody>
      </p:sp>
      <p:sp>
        <p:nvSpPr>
          <p:cNvPr id="8193" name="Rectangle 1"/>
          <p:cNvSpPr>
            <a:spLocks noChangeArrowheads="1"/>
          </p:cNvSpPr>
          <p:nvPr/>
        </p:nvSpPr>
        <p:spPr bwMode="auto">
          <a:xfrm>
            <a:off x="1289050" y="527050"/>
            <a:ext cx="3429000" cy="923925"/>
          </a:xfrm>
          <a:prstGeom prst="rect">
            <a:avLst/>
          </a:prstGeom>
          <a:noFill/>
          <a:ln w="9525">
            <a:noFill/>
            <a:miter lim="800000"/>
            <a:headEnd/>
            <a:tailEnd/>
          </a:ln>
          <a:effectLst/>
        </p:spPr>
        <p:txBody>
          <a:bodyPr anchor="ctr">
            <a:spAutoFit/>
          </a:bodyPr>
          <a:lstStyle/>
          <a:p>
            <a:pPr algn="r">
              <a:defRPr/>
            </a:pPr>
            <a:r>
              <a:rPr lang="sr-Latn-CS" b="1" dirty="0">
                <a:solidFill>
                  <a:schemeClr val="tx2">
                    <a:lumMod val="75000"/>
                  </a:schemeClr>
                </a:solidFill>
                <a:latin typeface="Arial" pitchFamily="34" charset="0"/>
                <a:ea typeface="Times New Roman" pitchFamily="18" charset="0"/>
                <a:cs typeface="Arial" pitchFamily="34" charset="0"/>
              </a:rPr>
              <a:t>This model of the Handy Info Center consists of a database of various records</a:t>
            </a:r>
            <a:endParaRPr lang="sr-Latn-CS" dirty="0">
              <a:solidFill>
                <a:schemeClr val="tx2">
                  <a:lumMod val="75000"/>
                </a:schemeClr>
              </a:solidFill>
              <a:latin typeface="Arial" pitchFamily="34" charset="0"/>
              <a:cs typeface="Arial" pitchFamily="34" charset="0"/>
            </a:endParaRPr>
          </a:p>
        </p:txBody>
      </p:sp>
      <p:sp>
        <p:nvSpPr>
          <p:cNvPr id="8194" name="Rectangle 2"/>
          <p:cNvSpPr>
            <a:spLocks noChangeArrowheads="1"/>
          </p:cNvSpPr>
          <p:nvPr/>
        </p:nvSpPr>
        <p:spPr bwMode="auto">
          <a:xfrm>
            <a:off x="0" y="1517650"/>
            <a:ext cx="4864100" cy="4708525"/>
          </a:xfrm>
          <a:prstGeom prst="rect">
            <a:avLst/>
          </a:prstGeom>
          <a:noFill/>
          <a:ln w="9525">
            <a:noFill/>
            <a:miter lim="800000"/>
            <a:headEnd/>
            <a:tailEnd/>
          </a:ln>
          <a:effectLst/>
        </p:spPr>
        <p:txBody>
          <a:bodyPr anchor="ctr">
            <a:spAutoFit/>
          </a:bodyPr>
          <a:lstStyle/>
          <a:p>
            <a:pPr>
              <a:defRPr/>
            </a:pPr>
            <a:r>
              <a:rPr lang="sr-Latn-CS" sz="1200" b="1" dirty="0">
                <a:solidFill>
                  <a:schemeClr val="tx2">
                    <a:lumMod val="75000"/>
                  </a:schemeClr>
                </a:solidFill>
                <a:latin typeface="Arial" pitchFamily="34" charset="0"/>
                <a:ea typeface="Times New Roman" pitchFamily="18" charset="0"/>
                <a:cs typeface="Arial" pitchFamily="34" charset="0"/>
              </a:rPr>
              <a:t>1.</a:t>
            </a:r>
            <a:r>
              <a:rPr lang="sr-Latn-CS" sz="1200" dirty="0">
                <a:solidFill>
                  <a:schemeClr val="tx2">
                    <a:lumMod val="75000"/>
                  </a:schemeClr>
                </a:solidFill>
                <a:latin typeface="Arial" pitchFamily="34" charset="0"/>
                <a:ea typeface="Times New Roman" pitchFamily="18" charset="0"/>
                <a:cs typeface="Arial" pitchFamily="34" charset="0"/>
              </a:rPr>
              <a:t> Records of persons with disabilities</a:t>
            </a:r>
            <a:endParaRPr lang="en-US" sz="400" dirty="0">
              <a:solidFill>
                <a:schemeClr val="tx2">
                  <a:lumMod val="75000"/>
                </a:schemeClr>
              </a:solidFill>
              <a:latin typeface="Arial" pitchFamily="34" charset="0"/>
              <a:cs typeface="Arial" pitchFamily="34" charset="0"/>
            </a:endParaRPr>
          </a:p>
          <a:p>
            <a:pPr eaLnBrk="0" hangingPunct="0">
              <a:defRPr/>
            </a:pPr>
            <a:endParaRPr lang="en-US" sz="1200" dirty="0">
              <a:solidFill>
                <a:schemeClr val="tx2">
                  <a:lumMod val="75000"/>
                </a:schemeClr>
              </a:solidFill>
              <a:latin typeface="Arial" pitchFamily="34" charset="0"/>
              <a:ea typeface="Times New Roman" pitchFamily="18" charset="0"/>
              <a:cs typeface="Arial" pitchFamily="34" charset="0"/>
            </a:endParaRPr>
          </a:p>
          <a:p>
            <a:pPr eaLnBrk="0" hangingPunct="0">
              <a:defRPr/>
            </a:pPr>
            <a:r>
              <a:rPr lang="sr-Latn-CS" sz="1200" b="1" dirty="0">
                <a:solidFill>
                  <a:schemeClr val="tx2">
                    <a:lumMod val="75000"/>
                  </a:schemeClr>
                </a:solidFill>
                <a:latin typeface="Arial" pitchFamily="34" charset="0"/>
                <a:ea typeface="Times New Roman" pitchFamily="18" charset="0"/>
                <a:cs typeface="Arial" pitchFamily="34" charset="0"/>
              </a:rPr>
              <a:t>2</a:t>
            </a:r>
            <a:r>
              <a:rPr lang="sr-Latn-CS" sz="1200" dirty="0">
                <a:solidFill>
                  <a:schemeClr val="tx2">
                    <a:lumMod val="75000"/>
                  </a:schemeClr>
                </a:solidFill>
                <a:latin typeface="Arial" pitchFamily="34" charset="0"/>
                <a:ea typeface="Times New Roman" pitchFamily="18" charset="0"/>
                <a:cs typeface="Arial" pitchFamily="34" charset="0"/>
              </a:rPr>
              <a:t>. Records of institutions and state agencies related to social policy</a:t>
            </a:r>
            <a:endParaRPr lang="en-US" sz="400" dirty="0">
              <a:solidFill>
                <a:schemeClr val="tx2">
                  <a:lumMod val="75000"/>
                </a:schemeClr>
              </a:solidFill>
              <a:latin typeface="Arial" pitchFamily="34" charset="0"/>
              <a:cs typeface="Arial" pitchFamily="34" charset="0"/>
            </a:endParaRPr>
          </a:p>
          <a:p>
            <a:pPr eaLnBrk="0" hangingPunct="0">
              <a:defRPr/>
            </a:pPr>
            <a:endParaRPr lang="en-US" sz="1200" dirty="0">
              <a:solidFill>
                <a:schemeClr val="tx2">
                  <a:lumMod val="75000"/>
                </a:schemeClr>
              </a:solidFill>
              <a:latin typeface="Arial" pitchFamily="34" charset="0"/>
              <a:ea typeface="Times New Roman" pitchFamily="18" charset="0"/>
              <a:cs typeface="Arial" pitchFamily="34" charset="0"/>
            </a:endParaRPr>
          </a:p>
          <a:p>
            <a:pPr eaLnBrk="0" hangingPunct="0">
              <a:defRPr/>
            </a:pPr>
            <a:r>
              <a:rPr lang="sr-Latn-CS" sz="1200" b="1" dirty="0">
                <a:solidFill>
                  <a:schemeClr val="tx2">
                    <a:lumMod val="75000"/>
                  </a:schemeClr>
                </a:solidFill>
                <a:latin typeface="Arial" pitchFamily="34" charset="0"/>
                <a:ea typeface="Times New Roman" pitchFamily="18" charset="0"/>
                <a:cs typeface="Arial" pitchFamily="34" charset="0"/>
              </a:rPr>
              <a:t>3</a:t>
            </a:r>
            <a:r>
              <a:rPr lang="sr-Latn-CS" sz="1200" dirty="0">
                <a:solidFill>
                  <a:schemeClr val="tx2">
                    <a:lumMod val="75000"/>
                  </a:schemeClr>
                </a:solidFill>
                <a:latin typeface="Arial" pitchFamily="34" charset="0"/>
                <a:ea typeface="Times New Roman" pitchFamily="18" charset="0"/>
                <a:cs typeface="Arial" pitchFamily="34" charset="0"/>
              </a:rPr>
              <a:t>. Records of non-governmental organizations dealing with social </a:t>
            </a:r>
            <a:endParaRPr lang="en-US" sz="1200" dirty="0">
              <a:solidFill>
                <a:schemeClr val="tx2">
                  <a:lumMod val="75000"/>
                </a:schemeClr>
              </a:solidFill>
              <a:latin typeface="Arial" pitchFamily="34" charset="0"/>
              <a:ea typeface="Times New Roman" pitchFamily="18" charset="0"/>
              <a:cs typeface="Arial" pitchFamily="34" charset="0"/>
            </a:endParaRPr>
          </a:p>
          <a:p>
            <a:pPr eaLnBrk="0" hangingPunct="0">
              <a:defRPr/>
            </a:pPr>
            <a:r>
              <a:rPr lang="sr-Latn-CS" sz="1200" dirty="0">
                <a:solidFill>
                  <a:schemeClr val="tx2">
                    <a:lumMod val="75000"/>
                  </a:schemeClr>
                </a:solidFill>
                <a:latin typeface="Arial" pitchFamily="34" charset="0"/>
                <a:ea typeface="Times New Roman" pitchFamily="18" charset="0"/>
                <a:cs typeface="Arial" pitchFamily="34" charset="0"/>
              </a:rPr>
              <a:t>policy issues, volunteerism and work with persons with disabilities</a:t>
            </a:r>
            <a:endParaRPr lang="en-US" sz="400" dirty="0">
              <a:solidFill>
                <a:schemeClr val="tx2">
                  <a:lumMod val="75000"/>
                </a:schemeClr>
              </a:solidFill>
              <a:latin typeface="Arial" pitchFamily="34" charset="0"/>
              <a:cs typeface="Arial" pitchFamily="34" charset="0"/>
            </a:endParaRPr>
          </a:p>
          <a:p>
            <a:pPr eaLnBrk="0" hangingPunct="0">
              <a:defRPr/>
            </a:pPr>
            <a:endParaRPr lang="en-US" sz="1200" dirty="0">
              <a:solidFill>
                <a:schemeClr val="tx2">
                  <a:lumMod val="75000"/>
                </a:schemeClr>
              </a:solidFill>
              <a:latin typeface="Arial" pitchFamily="34" charset="0"/>
              <a:ea typeface="Times New Roman" pitchFamily="18" charset="0"/>
              <a:cs typeface="Arial" pitchFamily="34" charset="0"/>
            </a:endParaRPr>
          </a:p>
          <a:p>
            <a:pPr eaLnBrk="0" hangingPunct="0">
              <a:defRPr/>
            </a:pPr>
            <a:r>
              <a:rPr lang="sr-Latn-CS" sz="1200" b="1" dirty="0">
                <a:solidFill>
                  <a:schemeClr val="tx2">
                    <a:lumMod val="75000"/>
                  </a:schemeClr>
                </a:solidFill>
                <a:latin typeface="Arial" pitchFamily="34" charset="0"/>
                <a:ea typeface="Times New Roman" pitchFamily="18" charset="0"/>
                <a:cs typeface="Arial" pitchFamily="34" charset="0"/>
              </a:rPr>
              <a:t>4.</a:t>
            </a:r>
            <a:r>
              <a:rPr lang="sr-Latn-CS" sz="1200" dirty="0">
                <a:solidFill>
                  <a:schemeClr val="tx2">
                    <a:lumMod val="75000"/>
                  </a:schemeClr>
                </a:solidFill>
                <a:latin typeface="Arial" pitchFamily="34" charset="0"/>
                <a:ea typeface="Times New Roman" pitchFamily="18" charset="0"/>
                <a:cs typeface="Arial" pitchFamily="34" charset="0"/>
              </a:rPr>
              <a:t> Records of available catering and tourist facilities in Serbia</a:t>
            </a:r>
            <a:endParaRPr lang="en-US" sz="400" dirty="0">
              <a:solidFill>
                <a:schemeClr val="tx2">
                  <a:lumMod val="75000"/>
                </a:schemeClr>
              </a:solidFill>
              <a:latin typeface="Arial" pitchFamily="34" charset="0"/>
              <a:cs typeface="Arial" pitchFamily="34" charset="0"/>
            </a:endParaRPr>
          </a:p>
          <a:p>
            <a:pPr eaLnBrk="0" hangingPunct="0">
              <a:defRPr/>
            </a:pPr>
            <a:endParaRPr lang="en-US" sz="1200" dirty="0">
              <a:solidFill>
                <a:schemeClr val="tx2">
                  <a:lumMod val="75000"/>
                </a:schemeClr>
              </a:solidFill>
              <a:latin typeface="Arial" pitchFamily="34" charset="0"/>
              <a:ea typeface="Times New Roman" pitchFamily="18" charset="0"/>
              <a:cs typeface="Arial" pitchFamily="34" charset="0"/>
            </a:endParaRPr>
          </a:p>
          <a:p>
            <a:pPr eaLnBrk="0" hangingPunct="0">
              <a:defRPr/>
            </a:pPr>
            <a:r>
              <a:rPr lang="sr-Latn-CS" sz="1200" b="1" dirty="0">
                <a:solidFill>
                  <a:schemeClr val="tx2">
                    <a:lumMod val="75000"/>
                  </a:schemeClr>
                </a:solidFill>
                <a:latin typeface="Arial" pitchFamily="34" charset="0"/>
                <a:ea typeface="Times New Roman" pitchFamily="18" charset="0"/>
                <a:cs typeface="Arial" pitchFamily="34" charset="0"/>
              </a:rPr>
              <a:t>5</a:t>
            </a:r>
            <a:r>
              <a:rPr lang="sr-Latn-CS" sz="1200" dirty="0">
                <a:solidFill>
                  <a:schemeClr val="tx2">
                    <a:lumMod val="75000"/>
                  </a:schemeClr>
                </a:solidFill>
                <a:latin typeface="Arial" pitchFamily="34" charset="0"/>
                <a:ea typeface="Times New Roman" pitchFamily="18" charset="0"/>
                <a:cs typeface="Arial" pitchFamily="34" charset="0"/>
              </a:rPr>
              <a:t>. Records of health institutions working with people with disabilities</a:t>
            </a:r>
            <a:endParaRPr lang="en-US" sz="400" dirty="0">
              <a:solidFill>
                <a:schemeClr val="tx2">
                  <a:lumMod val="75000"/>
                </a:schemeClr>
              </a:solidFill>
              <a:latin typeface="Arial" pitchFamily="34" charset="0"/>
              <a:cs typeface="Arial" pitchFamily="34" charset="0"/>
            </a:endParaRPr>
          </a:p>
          <a:p>
            <a:pPr eaLnBrk="0" hangingPunct="0">
              <a:defRPr/>
            </a:pPr>
            <a:endParaRPr lang="en-US" sz="1200" dirty="0">
              <a:solidFill>
                <a:schemeClr val="tx2">
                  <a:lumMod val="75000"/>
                </a:schemeClr>
              </a:solidFill>
              <a:latin typeface="Arial" pitchFamily="34" charset="0"/>
              <a:ea typeface="Times New Roman" pitchFamily="18" charset="0"/>
              <a:cs typeface="Arial" pitchFamily="34" charset="0"/>
            </a:endParaRPr>
          </a:p>
          <a:p>
            <a:pPr eaLnBrk="0" hangingPunct="0">
              <a:defRPr/>
            </a:pPr>
            <a:r>
              <a:rPr lang="sr-Latn-CS" sz="1200" b="1" dirty="0">
                <a:solidFill>
                  <a:schemeClr val="tx2">
                    <a:lumMod val="75000"/>
                  </a:schemeClr>
                </a:solidFill>
                <a:latin typeface="Arial" pitchFamily="34" charset="0"/>
                <a:ea typeface="Times New Roman" pitchFamily="18" charset="0"/>
                <a:cs typeface="Arial" pitchFamily="34" charset="0"/>
              </a:rPr>
              <a:t>6</a:t>
            </a:r>
            <a:r>
              <a:rPr lang="sr-Latn-CS" sz="1200" dirty="0">
                <a:solidFill>
                  <a:schemeClr val="tx2">
                    <a:lumMod val="75000"/>
                  </a:schemeClr>
                </a:solidFill>
                <a:latin typeface="Arial" pitchFamily="34" charset="0"/>
                <a:ea typeface="Times New Roman" pitchFamily="18" charset="0"/>
                <a:cs typeface="Arial" pitchFamily="34" charset="0"/>
              </a:rPr>
              <a:t>. Records of educational institutions for adults, children and young people</a:t>
            </a:r>
            <a:endParaRPr lang="en-US" sz="400" dirty="0">
              <a:solidFill>
                <a:schemeClr val="tx2">
                  <a:lumMod val="75000"/>
                </a:schemeClr>
              </a:solidFill>
              <a:latin typeface="Arial" pitchFamily="34" charset="0"/>
              <a:cs typeface="Arial" pitchFamily="34" charset="0"/>
            </a:endParaRPr>
          </a:p>
          <a:p>
            <a:pPr eaLnBrk="0" hangingPunct="0">
              <a:defRPr/>
            </a:pPr>
            <a:endParaRPr lang="en-US" sz="1200" dirty="0">
              <a:solidFill>
                <a:schemeClr val="tx2">
                  <a:lumMod val="75000"/>
                </a:schemeClr>
              </a:solidFill>
              <a:latin typeface="Arial" pitchFamily="34" charset="0"/>
              <a:ea typeface="Times New Roman" pitchFamily="18" charset="0"/>
              <a:cs typeface="Arial" pitchFamily="34" charset="0"/>
            </a:endParaRPr>
          </a:p>
          <a:p>
            <a:pPr eaLnBrk="0" hangingPunct="0">
              <a:defRPr/>
            </a:pPr>
            <a:r>
              <a:rPr lang="sr-Latn-CS" sz="1200" b="1" dirty="0">
                <a:solidFill>
                  <a:schemeClr val="tx2">
                    <a:lumMod val="75000"/>
                  </a:schemeClr>
                </a:solidFill>
                <a:latin typeface="Arial" pitchFamily="34" charset="0"/>
                <a:ea typeface="Times New Roman" pitchFamily="18" charset="0"/>
                <a:cs typeface="Arial" pitchFamily="34" charset="0"/>
              </a:rPr>
              <a:t>7</a:t>
            </a:r>
            <a:r>
              <a:rPr lang="sr-Latn-CS" sz="1200" dirty="0">
                <a:solidFill>
                  <a:schemeClr val="tx2">
                    <a:lumMod val="75000"/>
                  </a:schemeClr>
                </a:solidFill>
                <a:latin typeface="Arial" pitchFamily="34" charset="0"/>
                <a:ea typeface="Times New Roman" pitchFamily="18" charset="0"/>
                <a:cs typeface="Arial" pitchFamily="34" charset="0"/>
              </a:rPr>
              <a:t>. Records of initiatives, tenders and projects announced by local governments or state bodies</a:t>
            </a:r>
            <a:endParaRPr lang="en-US" sz="400" dirty="0">
              <a:solidFill>
                <a:schemeClr val="tx2">
                  <a:lumMod val="75000"/>
                </a:schemeClr>
              </a:solidFill>
              <a:latin typeface="Arial" pitchFamily="34" charset="0"/>
              <a:cs typeface="Arial" pitchFamily="34" charset="0"/>
            </a:endParaRPr>
          </a:p>
          <a:p>
            <a:pPr eaLnBrk="0" hangingPunct="0">
              <a:defRPr/>
            </a:pPr>
            <a:endParaRPr lang="en-US" sz="1200" dirty="0">
              <a:solidFill>
                <a:schemeClr val="tx2">
                  <a:lumMod val="75000"/>
                </a:schemeClr>
              </a:solidFill>
              <a:latin typeface="Arial" pitchFamily="34" charset="0"/>
              <a:ea typeface="Times New Roman" pitchFamily="18" charset="0"/>
              <a:cs typeface="Arial" pitchFamily="34" charset="0"/>
            </a:endParaRPr>
          </a:p>
          <a:p>
            <a:pPr eaLnBrk="0" hangingPunct="0">
              <a:defRPr/>
            </a:pPr>
            <a:r>
              <a:rPr lang="sr-Latn-CS" sz="1200" b="1" dirty="0">
                <a:solidFill>
                  <a:schemeClr val="tx2">
                    <a:lumMod val="75000"/>
                  </a:schemeClr>
                </a:solidFill>
                <a:latin typeface="Arial" pitchFamily="34" charset="0"/>
                <a:ea typeface="Times New Roman" pitchFamily="18" charset="0"/>
                <a:cs typeface="Arial" pitchFamily="34" charset="0"/>
              </a:rPr>
              <a:t>8</a:t>
            </a:r>
            <a:r>
              <a:rPr lang="sr-Latn-CS" sz="1200" dirty="0">
                <a:solidFill>
                  <a:schemeClr val="tx2">
                    <a:lumMod val="75000"/>
                  </a:schemeClr>
                </a:solidFill>
                <a:latin typeface="Arial" pitchFamily="34" charset="0"/>
                <a:ea typeface="Times New Roman" pitchFamily="18" charset="0"/>
                <a:cs typeface="Arial" pitchFamily="34" charset="0"/>
              </a:rPr>
              <a:t>. Records of Donors and Other Humanitarian Organizations Supporting Projects Based on Anti-Discrimination Policy</a:t>
            </a:r>
            <a:endParaRPr lang="en-US" sz="400" dirty="0">
              <a:solidFill>
                <a:schemeClr val="tx2">
                  <a:lumMod val="75000"/>
                </a:schemeClr>
              </a:solidFill>
              <a:latin typeface="Arial" pitchFamily="34" charset="0"/>
              <a:cs typeface="Arial" pitchFamily="34" charset="0"/>
            </a:endParaRPr>
          </a:p>
          <a:p>
            <a:pPr eaLnBrk="0" hangingPunct="0">
              <a:defRPr/>
            </a:pPr>
            <a:endParaRPr lang="en-US" sz="1200" dirty="0">
              <a:solidFill>
                <a:schemeClr val="tx2">
                  <a:lumMod val="75000"/>
                </a:schemeClr>
              </a:solidFill>
              <a:latin typeface="Arial" pitchFamily="34" charset="0"/>
              <a:ea typeface="Times New Roman" pitchFamily="18" charset="0"/>
              <a:cs typeface="Arial" pitchFamily="34" charset="0"/>
            </a:endParaRPr>
          </a:p>
          <a:p>
            <a:pPr eaLnBrk="0" hangingPunct="0">
              <a:defRPr/>
            </a:pPr>
            <a:r>
              <a:rPr lang="sr-Latn-CS" sz="1200" b="1" dirty="0">
                <a:solidFill>
                  <a:schemeClr val="tx2">
                    <a:lumMod val="75000"/>
                  </a:schemeClr>
                </a:solidFill>
                <a:latin typeface="Arial" pitchFamily="34" charset="0"/>
                <a:ea typeface="Times New Roman" pitchFamily="18" charset="0"/>
                <a:cs typeface="Arial" pitchFamily="34" charset="0"/>
              </a:rPr>
              <a:t>9.</a:t>
            </a:r>
            <a:r>
              <a:rPr lang="sr-Latn-CS" sz="1200" dirty="0">
                <a:solidFill>
                  <a:schemeClr val="tx2">
                    <a:lumMod val="75000"/>
                  </a:schemeClr>
                </a:solidFill>
                <a:latin typeface="Arial" pitchFamily="34" charset="0"/>
                <a:ea typeface="Times New Roman" pitchFamily="18" charset="0"/>
                <a:cs typeface="Arial" pitchFamily="34" charset="0"/>
              </a:rPr>
              <a:t> Records of international organizations dealing with social policy issues related to persons with disabilities</a:t>
            </a:r>
            <a:endParaRPr lang="en-US" sz="400" dirty="0">
              <a:solidFill>
                <a:schemeClr val="tx2">
                  <a:lumMod val="75000"/>
                </a:schemeClr>
              </a:solidFill>
              <a:latin typeface="Arial" pitchFamily="34" charset="0"/>
              <a:cs typeface="Arial" pitchFamily="34" charset="0"/>
            </a:endParaRPr>
          </a:p>
          <a:p>
            <a:pPr eaLnBrk="0" hangingPunct="0">
              <a:defRPr/>
            </a:pPr>
            <a:endParaRPr lang="en-US" sz="1200" dirty="0">
              <a:solidFill>
                <a:schemeClr val="tx2">
                  <a:lumMod val="75000"/>
                </a:schemeClr>
              </a:solidFill>
              <a:latin typeface="Arial" pitchFamily="34" charset="0"/>
              <a:ea typeface="Times New Roman" pitchFamily="18" charset="0"/>
              <a:cs typeface="Arial" pitchFamily="34" charset="0"/>
            </a:endParaRPr>
          </a:p>
          <a:p>
            <a:pPr eaLnBrk="0" hangingPunct="0">
              <a:defRPr/>
            </a:pPr>
            <a:r>
              <a:rPr lang="sr-Latn-CS" sz="1200" b="1" dirty="0">
                <a:solidFill>
                  <a:schemeClr val="tx2">
                    <a:lumMod val="75000"/>
                  </a:schemeClr>
                </a:solidFill>
                <a:latin typeface="Arial" pitchFamily="34" charset="0"/>
                <a:ea typeface="Times New Roman" pitchFamily="18" charset="0"/>
                <a:cs typeface="Arial" pitchFamily="34" charset="0"/>
              </a:rPr>
              <a:t>10.</a:t>
            </a:r>
            <a:r>
              <a:rPr lang="sr-Latn-CS" sz="1200" dirty="0">
                <a:solidFill>
                  <a:schemeClr val="tx2">
                    <a:lumMod val="75000"/>
                  </a:schemeClr>
                </a:solidFill>
                <a:latin typeface="Arial" pitchFamily="34" charset="0"/>
                <a:ea typeface="Times New Roman" pitchFamily="18" charset="0"/>
                <a:cs typeface="Arial" pitchFamily="34" charset="0"/>
              </a:rPr>
              <a:t> Records of sports and other recreational activities, organizations and institutions for persons with disabilities</a:t>
            </a:r>
            <a:endParaRPr lang="sr-Latn-CS" dirty="0">
              <a:solidFill>
                <a:schemeClr val="tx2">
                  <a:lumMod val="75000"/>
                </a:schemeClr>
              </a:solidFill>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7" name="object 2"/>
          <p:cNvSpPr>
            <a:spLocks noChangeArrowheads="1"/>
          </p:cNvSpPr>
          <p:nvPr/>
        </p:nvSpPr>
        <p:spPr bwMode="auto">
          <a:xfrm>
            <a:off x="1588" y="6350"/>
            <a:ext cx="4857750" cy="683895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4578" name="object 4"/>
          <p:cNvSpPr>
            <a:spLocks noChangeArrowheads="1"/>
          </p:cNvSpPr>
          <p:nvPr/>
        </p:nvSpPr>
        <p:spPr bwMode="auto">
          <a:xfrm>
            <a:off x="374650" y="831850"/>
            <a:ext cx="3995738" cy="5726113"/>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4579" name="object 5"/>
          <p:cNvSpPr>
            <a:spLocks noChangeArrowheads="1"/>
          </p:cNvSpPr>
          <p:nvPr/>
        </p:nvSpPr>
        <p:spPr bwMode="auto">
          <a:xfrm>
            <a:off x="1638300" y="185738"/>
            <a:ext cx="3219450" cy="0"/>
          </a:xfrm>
          <a:custGeom>
            <a:avLst/>
            <a:gdLst>
              <a:gd name="T0" fmla="*/ 0 w 3218815"/>
              <a:gd name="T1" fmla="*/ 3218815 w 3218815"/>
            </a:gdLst>
            <a:ahLst/>
            <a:cxnLst/>
            <a:rect l="T0" t="0" r="T1" b="0"/>
            <a:pathLst>
              <a:path w="3218815">
                <a:moveTo>
                  <a:pt x="0" y="0"/>
                </a:moveTo>
                <a:lnTo>
                  <a:pt x="3218281" y="0"/>
                </a:lnTo>
              </a:path>
            </a:pathLst>
          </a:custGeom>
          <a:noFill/>
          <a:ln w="9004">
            <a:solidFill>
              <a:srgbClr val="F5821F"/>
            </a:solidFill>
            <a:miter lim="800000"/>
            <a:headEnd/>
            <a:tailEnd/>
          </a:ln>
        </p:spPr>
        <p:txBody>
          <a:bodyPr lIns="0" tIns="0" rIns="0" bIns="0"/>
          <a:lstStyle/>
          <a:p>
            <a:endParaRPr lang="en-US">
              <a:latin typeface="Calibri" pitchFamily="34" charset="0"/>
            </a:endParaRPr>
          </a:p>
        </p:txBody>
      </p:sp>
      <p:sp>
        <p:nvSpPr>
          <p:cNvPr id="24580" name="object 6"/>
          <p:cNvSpPr>
            <a:spLocks noChangeArrowheads="1"/>
          </p:cNvSpPr>
          <p:nvPr/>
        </p:nvSpPr>
        <p:spPr bwMode="auto">
          <a:xfrm>
            <a:off x="434975" y="69850"/>
            <a:ext cx="774700" cy="246063"/>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4581" name="object 7"/>
          <p:cNvSpPr>
            <a:spLocks noChangeArrowheads="1"/>
          </p:cNvSpPr>
          <p:nvPr/>
        </p:nvSpPr>
        <p:spPr bwMode="auto">
          <a:xfrm>
            <a:off x="2203450" y="6434138"/>
            <a:ext cx="273050" cy="411162"/>
          </a:xfrm>
          <a:custGeom>
            <a:avLst/>
            <a:gdLst>
              <a:gd name="T0" fmla="*/ 0 w 274319"/>
              <a:gd name="T1" fmla="*/ 0 h 412115"/>
              <a:gd name="T2" fmla="*/ 274319 w 274319"/>
              <a:gd name="T3" fmla="*/ 412115 h 412115"/>
            </a:gdLst>
            <a:ahLst/>
            <a:cxnLst/>
            <a:rect l="T0" t="T1" r="T2" b="T3"/>
            <a:pathLst>
              <a:path w="274319" h="412115">
                <a:moveTo>
                  <a:pt x="0" y="411937"/>
                </a:moveTo>
                <a:lnTo>
                  <a:pt x="274078" y="411937"/>
                </a:lnTo>
                <a:lnTo>
                  <a:pt x="274078" y="0"/>
                </a:lnTo>
                <a:lnTo>
                  <a:pt x="0" y="0"/>
                </a:lnTo>
                <a:lnTo>
                  <a:pt x="0" y="411937"/>
                </a:lnTo>
                <a:close/>
              </a:path>
            </a:pathLst>
          </a:custGeom>
          <a:solidFill>
            <a:srgbClr val="00265A"/>
          </a:solidFill>
          <a:ln w="9525">
            <a:noFill/>
            <a:miter lim="800000"/>
            <a:headEnd/>
            <a:tailEnd/>
          </a:ln>
        </p:spPr>
        <p:txBody>
          <a:bodyPr lIns="0" tIns="0" rIns="0" bIns="0"/>
          <a:lstStyle/>
          <a:p>
            <a:endParaRPr lang="en-US">
              <a:latin typeface="Calibri" pitchFamily="34" charset="0"/>
            </a:endParaRPr>
          </a:p>
        </p:txBody>
      </p:sp>
      <p:sp>
        <p:nvSpPr>
          <p:cNvPr id="24582" name="object 8"/>
          <p:cNvSpPr>
            <a:spLocks noChangeArrowheads="1"/>
          </p:cNvSpPr>
          <p:nvPr/>
        </p:nvSpPr>
        <p:spPr bwMode="auto">
          <a:xfrm>
            <a:off x="2273300" y="6553200"/>
            <a:ext cx="133350" cy="125413"/>
          </a:xfrm>
          <a:custGeom>
            <a:avLst/>
            <a:gdLst>
              <a:gd name="T0" fmla="*/ 0 w 133985"/>
              <a:gd name="T1" fmla="*/ 0 h 125729"/>
              <a:gd name="T2" fmla="*/ 133985 w 133985"/>
              <a:gd name="T3" fmla="*/ 125729 h 125729"/>
            </a:gdLst>
            <a:ahLst/>
            <a:cxnLst/>
            <a:rect l="T0" t="T1" r="T2" b="T3"/>
            <a:pathLst>
              <a:path w="133985" h="125729">
                <a:moveTo>
                  <a:pt x="50749" y="2285"/>
                </a:moveTo>
                <a:lnTo>
                  <a:pt x="33070" y="2285"/>
                </a:lnTo>
                <a:lnTo>
                  <a:pt x="26774" y="8947"/>
                </a:lnTo>
                <a:lnTo>
                  <a:pt x="19164" y="14376"/>
                </a:lnTo>
                <a:lnTo>
                  <a:pt x="10239" y="18566"/>
                </a:lnTo>
                <a:lnTo>
                  <a:pt x="0" y="21513"/>
                </a:lnTo>
                <a:lnTo>
                  <a:pt x="0" y="35509"/>
                </a:lnTo>
                <a:lnTo>
                  <a:pt x="9906" y="35509"/>
                </a:lnTo>
                <a:lnTo>
                  <a:pt x="14376" y="35991"/>
                </a:lnTo>
                <a:lnTo>
                  <a:pt x="18389" y="37922"/>
                </a:lnTo>
                <a:lnTo>
                  <a:pt x="19608" y="39369"/>
                </a:lnTo>
                <a:lnTo>
                  <a:pt x="20497" y="43129"/>
                </a:lnTo>
                <a:lnTo>
                  <a:pt x="20726" y="48767"/>
                </a:lnTo>
                <a:lnTo>
                  <a:pt x="20726" y="122834"/>
                </a:lnTo>
                <a:lnTo>
                  <a:pt x="50749" y="122834"/>
                </a:lnTo>
                <a:lnTo>
                  <a:pt x="50749" y="2285"/>
                </a:lnTo>
                <a:close/>
              </a:path>
              <a:path w="133985" h="125729">
                <a:moveTo>
                  <a:pt x="97510" y="0"/>
                </a:moveTo>
                <a:lnTo>
                  <a:pt x="63133" y="20573"/>
                </a:lnTo>
                <a:lnTo>
                  <a:pt x="63068" y="37109"/>
                </a:lnTo>
                <a:lnTo>
                  <a:pt x="64008" y="42062"/>
                </a:lnTo>
                <a:lnTo>
                  <a:pt x="67716" y="49860"/>
                </a:lnTo>
                <a:lnTo>
                  <a:pt x="70485" y="52704"/>
                </a:lnTo>
                <a:lnTo>
                  <a:pt x="74193" y="54482"/>
                </a:lnTo>
                <a:lnTo>
                  <a:pt x="68300" y="57708"/>
                </a:lnTo>
                <a:lnTo>
                  <a:pt x="64795" y="62001"/>
                </a:lnTo>
                <a:lnTo>
                  <a:pt x="62560" y="72720"/>
                </a:lnTo>
                <a:lnTo>
                  <a:pt x="62035" y="78663"/>
                </a:lnTo>
                <a:lnTo>
                  <a:pt x="62052" y="97561"/>
                </a:lnTo>
                <a:lnTo>
                  <a:pt x="88874" y="125120"/>
                </a:lnTo>
                <a:lnTo>
                  <a:pt x="107010" y="125120"/>
                </a:lnTo>
                <a:lnTo>
                  <a:pt x="114325" y="123647"/>
                </a:lnTo>
                <a:lnTo>
                  <a:pt x="125247" y="117728"/>
                </a:lnTo>
                <a:lnTo>
                  <a:pt x="128905" y="113944"/>
                </a:lnTo>
                <a:lnTo>
                  <a:pt x="131956" y="106527"/>
                </a:lnTo>
                <a:lnTo>
                  <a:pt x="96012" y="106527"/>
                </a:lnTo>
                <a:lnTo>
                  <a:pt x="94462" y="105790"/>
                </a:lnTo>
                <a:lnTo>
                  <a:pt x="93480" y="104266"/>
                </a:lnTo>
                <a:lnTo>
                  <a:pt x="92506" y="102819"/>
                </a:lnTo>
                <a:lnTo>
                  <a:pt x="92024" y="99466"/>
                </a:lnTo>
                <a:lnTo>
                  <a:pt x="92024" y="73939"/>
                </a:lnTo>
                <a:lnTo>
                  <a:pt x="92456" y="70865"/>
                </a:lnTo>
                <a:lnTo>
                  <a:pt x="94208" y="67944"/>
                </a:lnTo>
                <a:lnTo>
                  <a:pt x="95656" y="67208"/>
                </a:lnTo>
                <a:lnTo>
                  <a:pt x="131850" y="67208"/>
                </a:lnTo>
                <a:lnTo>
                  <a:pt x="131614" y="66066"/>
                </a:lnTo>
                <a:lnTo>
                  <a:pt x="130048" y="62483"/>
                </a:lnTo>
                <a:lnTo>
                  <a:pt x="127685" y="58927"/>
                </a:lnTo>
                <a:lnTo>
                  <a:pt x="124282" y="56260"/>
                </a:lnTo>
                <a:lnTo>
                  <a:pt x="119862" y="54482"/>
                </a:lnTo>
                <a:lnTo>
                  <a:pt x="125018" y="51663"/>
                </a:lnTo>
                <a:lnTo>
                  <a:pt x="128422" y="48793"/>
                </a:lnTo>
                <a:lnTo>
                  <a:pt x="129225" y="47396"/>
                </a:lnTo>
                <a:lnTo>
                  <a:pt x="95986" y="47396"/>
                </a:lnTo>
                <a:lnTo>
                  <a:pt x="94640" y="46710"/>
                </a:lnTo>
                <a:lnTo>
                  <a:pt x="93040" y="43916"/>
                </a:lnTo>
                <a:lnTo>
                  <a:pt x="92737" y="42062"/>
                </a:lnTo>
                <a:lnTo>
                  <a:pt x="92661" y="24561"/>
                </a:lnTo>
                <a:lnTo>
                  <a:pt x="92989" y="22123"/>
                </a:lnTo>
                <a:lnTo>
                  <a:pt x="94386" y="19303"/>
                </a:lnTo>
                <a:lnTo>
                  <a:pt x="95732" y="18592"/>
                </a:lnTo>
                <a:lnTo>
                  <a:pt x="131579" y="18592"/>
                </a:lnTo>
                <a:lnTo>
                  <a:pt x="130022" y="13766"/>
                </a:lnTo>
                <a:lnTo>
                  <a:pt x="124968" y="8254"/>
                </a:lnTo>
                <a:lnTo>
                  <a:pt x="120409" y="4639"/>
                </a:lnTo>
                <a:lnTo>
                  <a:pt x="114315" y="2060"/>
                </a:lnTo>
                <a:lnTo>
                  <a:pt x="106683" y="514"/>
                </a:lnTo>
                <a:lnTo>
                  <a:pt x="97510" y="0"/>
                </a:lnTo>
                <a:close/>
              </a:path>
              <a:path w="133985" h="125729">
                <a:moveTo>
                  <a:pt x="131850" y="67208"/>
                </a:moveTo>
                <a:lnTo>
                  <a:pt x="99720" y="67208"/>
                </a:lnTo>
                <a:lnTo>
                  <a:pt x="101219" y="67970"/>
                </a:lnTo>
                <a:lnTo>
                  <a:pt x="102184" y="69468"/>
                </a:lnTo>
                <a:lnTo>
                  <a:pt x="103124" y="70992"/>
                </a:lnTo>
                <a:lnTo>
                  <a:pt x="103590" y="73939"/>
                </a:lnTo>
                <a:lnTo>
                  <a:pt x="103592" y="99466"/>
                </a:lnTo>
                <a:lnTo>
                  <a:pt x="103225" y="102742"/>
                </a:lnTo>
                <a:lnTo>
                  <a:pt x="102476" y="104292"/>
                </a:lnTo>
                <a:lnTo>
                  <a:pt x="101727" y="105765"/>
                </a:lnTo>
                <a:lnTo>
                  <a:pt x="100279" y="106527"/>
                </a:lnTo>
                <a:lnTo>
                  <a:pt x="131956" y="106527"/>
                </a:lnTo>
                <a:lnTo>
                  <a:pt x="132689" y="104724"/>
                </a:lnTo>
                <a:lnTo>
                  <a:pt x="133629" y="97561"/>
                </a:lnTo>
                <a:lnTo>
                  <a:pt x="133629" y="87833"/>
                </a:lnTo>
                <a:lnTo>
                  <a:pt x="133398" y="78663"/>
                </a:lnTo>
                <a:lnTo>
                  <a:pt x="132734" y="71481"/>
                </a:lnTo>
                <a:lnTo>
                  <a:pt x="131850" y="67208"/>
                </a:lnTo>
                <a:close/>
              </a:path>
              <a:path w="133985" h="125729">
                <a:moveTo>
                  <a:pt x="131579" y="18592"/>
                </a:moveTo>
                <a:lnTo>
                  <a:pt x="99796" y="18592"/>
                </a:lnTo>
                <a:lnTo>
                  <a:pt x="101193" y="19253"/>
                </a:lnTo>
                <a:lnTo>
                  <a:pt x="102005" y="20751"/>
                </a:lnTo>
                <a:lnTo>
                  <a:pt x="102641" y="21869"/>
                </a:lnTo>
                <a:lnTo>
                  <a:pt x="102997" y="24561"/>
                </a:lnTo>
                <a:lnTo>
                  <a:pt x="102884" y="42062"/>
                </a:lnTo>
                <a:lnTo>
                  <a:pt x="102641" y="43992"/>
                </a:lnTo>
                <a:lnTo>
                  <a:pt x="101244" y="46710"/>
                </a:lnTo>
                <a:lnTo>
                  <a:pt x="99898" y="47396"/>
                </a:lnTo>
                <a:lnTo>
                  <a:pt x="129225" y="47396"/>
                </a:lnTo>
                <a:lnTo>
                  <a:pt x="131724" y="43052"/>
                </a:lnTo>
                <a:lnTo>
                  <a:pt x="132562" y="38353"/>
                </a:lnTo>
                <a:lnTo>
                  <a:pt x="132562" y="21640"/>
                </a:lnTo>
                <a:lnTo>
                  <a:pt x="131579" y="18592"/>
                </a:lnTo>
                <a:close/>
              </a:path>
            </a:pathLst>
          </a:custGeom>
          <a:solidFill>
            <a:srgbClr val="FFFFFF"/>
          </a:solidFill>
          <a:ln w="9525">
            <a:noFill/>
            <a:miter lim="800000"/>
            <a:headEnd/>
            <a:tailEnd/>
          </a:ln>
        </p:spPr>
        <p:txBody>
          <a:bodyPr lIns="0" tIns="0" rIns="0" bIns="0"/>
          <a:lstStyle/>
          <a:p>
            <a:endParaRPr lang="en-US">
              <a:latin typeface="Calibri" pitchFamily="34" charset="0"/>
            </a:endParaRPr>
          </a:p>
        </p:txBody>
      </p:sp>
      <p:sp>
        <p:nvSpPr>
          <p:cNvPr id="24583" name="object 9"/>
          <p:cNvSpPr>
            <a:spLocks noChangeArrowheads="1"/>
          </p:cNvSpPr>
          <p:nvPr/>
        </p:nvSpPr>
        <p:spPr bwMode="auto">
          <a:xfrm>
            <a:off x="1588" y="185738"/>
            <a:ext cx="358775" cy="0"/>
          </a:xfrm>
          <a:custGeom>
            <a:avLst/>
            <a:gdLst>
              <a:gd name="T0" fmla="*/ 0 w 358775"/>
              <a:gd name="T1" fmla="*/ 358775 w 358775"/>
            </a:gdLst>
            <a:ahLst/>
            <a:cxnLst/>
            <a:rect l="T0" t="0" r="T1" b="0"/>
            <a:pathLst>
              <a:path w="358775">
                <a:moveTo>
                  <a:pt x="0" y="0"/>
                </a:moveTo>
                <a:lnTo>
                  <a:pt x="358368" y="0"/>
                </a:lnTo>
              </a:path>
            </a:pathLst>
          </a:custGeom>
          <a:noFill/>
          <a:ln w="36004">
            <a:solidFill>
              <a:srgbClr val="F5821F"/>
            </a:solidFill>
            <a:miter lim="800000"/>
            <a:headEnd/>
            <a:tailEnd/>
          </a:ln>
        </p:spPr>
        <p:txBody>
          <a:bodyPr lIns="0" tIns="0" rIns="0" bIns="0"/>
          <a:lstStyle/>
          <a:p>
            <a:endParaRPr lang="en-US">
              <a:latin typeface="Calibri" pitchFamily="34" charset="0"/>
            </a:endParaRPr>
          </a:p>
        </p:txBody>
      </p:sp>
      <p:sp>
        <p:nvSpPr>
          <p:cNvPr id="11" name="TextBox 10"/>
          <p:cNvSpPr txBox="1"/>
          <p:nvPr/>
        </p:nvSpPr>
        <p:spPr>
          <a:xfrm>
            <a:off x="374650" y="450850"/>
            <a:ext cx="2819400" cy="954088"/>
          </a:xfrm>
          <a:prstGeom prst="rect">
            <a:avLst/>
          </a:prstGeom>
          <a:noFill/>
        </p:spPr>
        <p:txBody>
          <a:bodyPr>
            <a:spAutoFit/>
          </a:bodyPr>
          <a:lstStyle/>
          <a:p>
            <a:pPr fontAlgn="auto">
              <a:spcBef>
                <a:spcPts val="0"/>
              </a:spcBef>
              <a:spcAft>
                <a:spcPts val="0"/>
              </a:spcAft>
              <a:defRPr/>
            </a:pPr>
            <a:r>
              <a:rPr lang="en-US" sz="2800" b="1" dirty="0">
                <a:solidFill>
                  <a:schemeClr val="tx2">
                    <a:lumMod val="75000"/>
                  </a:schemeClr>
                </a:solidFill>
                <a:latin typeface="+mn-lt"/>
              </a:rPr>
              <a:t>Database and WEB applications</a:t>
            </a:r>
            <a:endParaRPr lang="en-US" sz="2800" b="1" dirty="0">
              <a:solidFill>
                <a:schemeClr val="tx2">
                  <a:lumMod val="75000"/>
                </a:schemeClr>
              </a:solidFill>
              <a:latin typeface="+mn-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1" name="object 2"/>
          <p:cNvSpPr>
            <a:spLocks noChangeArrowheads="1"/>
          </p:cNvSpPr>
          <p:nvPr/>
        </p:nvSpPr>
        <p:spPr bwMode="auto">
          <a:xfrm>
            <a:off x="0" y="6350"/>
            <a:ext cx="4862513" cy="683895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5602" name="object 7"/>
          <p:cNvSpPr>
            <a:spLocks noChangeArrowheads="1"/>
          </p:cNvSpPr>
          <p:nvPr/>
        </p:nvSpPr>
        <p:spPr bwMode="auto">
          <a:xfrm>
            <a:off x="-1588" y="185738"/>
            <a:ext cx="3217863" cy="0"/>
          </a:xfrm>
          <a:custGeom>
            <a:avLst/>
            <a:gdLst>
              <a:gd name="T0" fmla="*/ 0 w 3218815"/>
              <a:gd name="T1" fmla="*/ 3218815 w 3218815"/>
            </a:gdLst>
            <a:ahLst/>
            <a:cxnLst/>
            <a:rect l="T0" t="0" r="T1" b="0"/>
            <a:pathLst>
              <a:path w="3218815">
                <a:moveTo>
                  <a:pt x="0" y="0"/>
                </a:moveTo>
                <a:lnTo>
                  <a:pt x="3218281" y="0"/>
                </a:lnTo>
              </a:path>
            </a:pathLst>
          </a:custGeom>
          <a:noFill/>
          <a:ln w="9004">
            <a:solidFill>
              <a:srgbClr val="F5821F"/>
            </a:solidFill>
            <a:miter lim="800000"/>
            <a:headEnd/>
            <a:tailEnd/>
          </a:ln>
        </p:spPr>
        <p:txBody>
          <a:bodyPr lIns="0" tIns="0" rIns="0" bIns="0"/>
          <a:lstStyle/>
          <a:p>
            <a:endParaRPr lang="en-US">
              <a:latin typeface="Calibri" pitchFamily="34" charset="0"/>
            </a:endParaRPr>
          </a:p>
        </p:txBody>
      </p:sp>
      <p:sp>
        <p:nvSpPr>
          <p:cNvPr id="25603" name="object 8"/>
          <p:cNvSpPr>
            <a:spLocks noChangeArrowheads="1"/>
          </p:cNvSpPr>
          <p:nvPr/>
        </p:nvSpPr>
        <p:spPr bwMode="auto">
          <a:xfrm>
            <a:off x="3271838" y="138113"/>
            <a:ext cx="1198562" cy="92075"/>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5604" name="object 9"/>
          <p:cNvSpPr>
            <a:spLocks noChangeArrowheads="1"/>
          </p:cNvSpPr>
          <p:nvPr/>
        </p:nvSpPr>
        <p:spPr bwMode="auto">
          <a:xfrm>
            <a:off x="2381250" y="6434138"/>
            <a:ext cx="274638" cy="411162"/>
          </a:xfrm>
          <a:custGeom>
            <a:avLst/>
            <a:gdLst>
              <a:gd name="T0" fmla="*/ 0 w 274319"/>
              <a:gd name="T1" fmla="*/ 0 h 412115"/>
              <a:gd name="T2" fmla="*/ 274319 w 274319"/>
              <a:gd name="T3" fmla="*/ 412115 h 412115"/>
            </a:gdLst>
            <a:ahLst/>
            <a:cxnLst/>
            <a:rect l="T0" t="T1" r="T2" b="T3"/>
            <a:pathLst>
              <a:path w="274319" h="412115">
                <a:moveTo>
                  <a:pt x="0" y="411937"/>
                </a:moveTo>
                <a:lnTo>
                  <a:pt x="274078" y="411937"/>
                </a:lnTo>
                <a:lnTo>
                  <a:pt x="274078" y="0"/>
                </a:lnTo>
                <a:lnTo>
                  <a:pt x="0" y="0"/>
                </a:lnTo>
                <a:lnTo>
                  <a:pt x="0" y="411937"/>
                </a:lnTo>
                <a:close/>
              </a:path>
            </a:pathLst>
          </a:custGeom>
          <a:solidFill>
            <a:srgbClr val="00265A"/>
          </a:solidFill>
          <a:ln w="9525">
            <a:noFill/>
            <a:miter lim="800000"/>
            <a:headEnd/>
            <a:tailEnd/>
          </a:ln>
        </p:spPr>
        <p:txBody>
          <a:bodyPr lIns="0" tIns="0" rIns="0" bIns="0"/>
          <a:lstStyle/>
          <a:p>
            <a:endParaRPr lang="en-US">
              <a:latin typeface="Calibri" pitchFamily="34" charset="0"/>
            </a:endParaRPr>
          </a:p>
        </p:txBody>
      </p:sp>
      <p:sp>
        <p:nvSpPr>
          <p:cNvPr id="25605" name="object 10"/>
          <p:cNvSpPr>
            <a:spLocks noChangeArrowheads="1"/>
          </p:cNvSpPr>
          <p:nvPr/>
        </p:nvSpPr>
        <p:spPr bwMode="auto">
          <a:xfrm>
            <a:off x="2451100" y="6553200"/>
            <a:ext cx="134938" cy="125413"/>
          </a:xfrm>
          <a:custGeom>
            <a:avLst/>
            <a:gdLst>
              <a:gd name="T0" fmla="*/ 0 w 135255"/>
              <a:gd name="T1" fmla="*/ 0 h 125729"/>
              <a:gd name="T2" fmla="*/ 135255 w 135255"/>
              <a:gd name="T3" fmla="*/ 125729 h 125729"/>
            </a:gdLst>
            <a:ahLst/>
            <a:cxnLst/>
            <a:rect l="T0" t="T1" r="T2" b="T3"/>
            <a:pathLst>
              <a:path w="135255" h="125729">
                <a:moveTo>
                  <a:pt x="50749" y="2286"/>
                </a:moveTo>
                <a:lnTo>
                  <a:pt x="33070" y="2286"/>
                </a:lnTo>
                <a:lnTo>
                  <a:pt x="26774" y="8947"/>
                </a:lnTo>
                <a:lnTo>
                  <a:pt x="19164" y="14376"/>
                </a:lnTo>
                <a:lnTo>
                  <a:pt x="10239" y="18566"/>
                </a:lnTo>
                <a:lnTo>
                  <a:pt x="0" y="21513"/>
                </a:lnTo>
                <a:lnTo>
                  <a:pt x="0" y="35509"/>
                </a:lnTo>
                <a:lnTo>
                  <a:pt x="9906" y="35509"/>
                </a:lnTo>
                <a:lnTo>
                  <a:pt x="14376" y="35991"/>
                </a:lnTo>
                <a:lnTo>
                  <a:pt x="18389" y="37922"/>
                </a:lnTo>
                <a:lnTo>
                  <a:pt x="19608" y="39370"/>
                </a:lnTo>
                <a:lnTo>
                  <a:pt x="20497" y="43129"/>
                </a:lnTo>
                <a:lnTo>
                  <a:pt x="20726" y="48768"/>
                </a:lnTo>
                <a:lnTo>
                  <a:pt x="20726" y="122834"/>
                </a:lnTo>
                <a:lnTo>
                  <a:pt x="50749" y="122834"/>
                </a:lnTo>
                <a:lnTo>
                  <a:pt x="50749" y="2286"/>
                </a:lnTo>
                <a:close/>
              </a:path>
              <a:path w="135255" h="125729">
                <a:moveTo>
                  <a:pt x="92481" y="90830"/>
                </a:moveTo>
                <a:lnTo>
                  <a:pt x="62458" y="90830"/>
                </a:lnTo>
                <a:lnTo>
                  <a:pt x="62496" y="98577"/>
                </a:lnTo>
                <a:lnTo>
                  <a:pt x="89941" y="125272"/>
                </a:lnTo>
                <a:lnTo>
                  <a:pt x="105283" y="125272"/>
                </a:lnTo>
                <a:lnTo>
                  <a:pt x="132474" y="106680"/>
                </a:lnTo>
                <a:lnTo>
                  <a:pt x="97104" y="106680"/>
                </a:lnTo>
                <a:lnTo>
                  <a:pt x="95631" y="106172"/>
                </a:lnTo>
                <a:lnTo>
                  <a:pt x="93472" y="104190"/>
                </a:lnTo>
                <a:lnTo>
                  <a:pt x="92862" y="102946"/>
                </a:lnTo>
                <a:lnTo>
                  <a:pt x="92568" y="100126"/>
                </a:lnTo>
                <a:lnTo>
                  <a:pt x="92481" y="90830"/>
                </a:lnTo>
                <a:close/>
              </a:path>
              <a:path w="135255" h="125729">
                <a:moveTo>
                  <a:pt x="134608" y="73456"/>
                </a:moveTo>
                <a:lnTo>
                  <a:pt x="104673" y="73456"/>
                </a:lnTo>
                <a:lnTo>
                  <a:pt x="104622" y="100126"/>
                </a:lnTo>
                <a:lnTo>
                  <a:pt x="104368" y="103124"/>
                </a:lnTo>
                <a:lnTo>
                  <a:pt x="103784" y="104317"/>
                </a:lnTo>
                <a:lnTo>
                  <a:pt x="101777" y="106197"/>
                </a:lnTo>
                <a:lnTo>
                  <a:pt x="100507" y="106680"/>
                </a:lnTo>
                <a:lnTo>
                  <a:pt x="132474" y="106680"/>
                </a:lnTo>
                <a:lnTo>
                  <a:pt x="134573" y="81559"/>
                </a:lnTo>
                <a:lnTo>
                  <a:pt x="134608" y="73456"/>
                </a:lnTo>
                <a:close/>
              </a:path>
              <a:path w="135255" h="125729">
                <a:moveTo>
                  <a:pt x="105359" y="0"/>
                </a:moveTo>
                <a:lnTo>
                  <a:pt x="90805" y="0"/>
                </a:lnTo>
                <a:lnTo>
                  <a:pt x="85090" y="965"/>
                </a:lnTo>
                <a:lnTo>
                  <a:pt x="63444" y="22682"/>
                </a:lnTo>
                <a:lnTo>
                  <a:pt x="62788" y="26619"/>
                </a:lnTo>
                <a:lnTo>
                  <a:pt x="62585" y="30489"/>
                </a:lnTo>
                <a:lnTo>
                  <a:pt x="62490" y="58369"/>
                </a:lnTo>
                <a:lnTo>
                  <a:pt x="63042" y="63703"/>
                </a:lnTo>
                <a:lnTo>
                  <a:pt x="65328" y="72034"/>
                </a:lnTo>
                <a:lnTo>
                  <a:pt x="67995" y="75615"/>
                </a:lnTo>
                <a:lnTo>
                  <a:pt x="76454" y="81559"/>
                </a:lnTo>
                <a:lnTo>
                  <a:pt x="81330" y="83058"/>
                </a:lnTo>
                <a:lnTo>
                  <a:pt x="91262" y="83058"/>
                </a:lnTo>
                <a:lnTo>
                  <a:pt x="94970" y="82245"/>
                </a:lnTo>
                <a:lnTo>
                  <a:pt x="100939" y="79044"/>
                </a:lnTo>
                <a:lnTo>
                  <a:pt x="103174" y="76657"/>
                </a:lnTo>
                <a:lnTo>
                  <a:pt x="104673" y="73456"/>
                </a:lnTo>
                <a:lnTo>
                  <a:pt x="134608" y="73456"/>
                </a:lnTo>
                <a:lnTo>
                  <a:pt x="134647" y="64465"/>
                </a:lnTo>
                <a:lnTo>
                  <a:pt x="97180" y="64465"/>
                </a:lnTo>
                <a:lnTo>
                  <a:pt x="95808" y="63881"/>
                </a:lnTo>
                <a:lnTo>
                  <a:pt x="93141" y="61493"/>
                </a:lnTo>
                <a:lnTo>
                  <a:pt x="92481" y="58369"/>
                </a:lnTo>
                <a:lnTo>
                  <a:pt x="92481" y="25171"/>
                </a:lnTo>
                <a:lnTo>
                  <a:pt x="93192" y="21767"/>
                </a:lnTo>
                <a:lnTo>
                  <a:pt x="95986" y="19227"/>
                </a:lnTo>
                <a:lnTo>
                  <a:pt x="97358" y="18592"/>
                </a:lnTo>
                <a:lnTo>
                  <a:pt x="132469" y="18592"/>
                </a:lnTo>
                <a:lnTo>
                  <a:pt x="131953" y="17195"/>
                </a:lnTo>
                <a:lnTo>
                  <a:pt x="129108" y="13004"/>
                </a:lnTo>
                <a:lnTo>
                  <a:pt x="126288" y="8788"/>
                </a:lnTo>
                <a:lnTo>
                  <a:pt x="122275" y="5588"/>
                </a:lnTo>
                <a:lnTo>
                  <a:pt x="111963" y="1117"/>
                </a:lnTo>
                <a:lnTo>
                  <a:pt x="105359" y="0"/>
                </a:lnTo>
                <a:close/>
              </a:path>
              <a:path w="135255" h="125729">
                <a:moveTo>
                  <a:pt x="132469" y="18592"/>
                </a:moveTo>
                <a:lnTo>
                  <a:pt x="100812" y="18592"/>
                </a:lnTo>
                <a:lnTo>
                  <a:pt x="102362" y="19405"/>
                </a:lnTo>
                <a:lnTo>
                  <a:pt x="104216" y="22682"/>
                </a:lnTo>
                <a:lnTo>
                  <a:pt x="104543" y="25171"/>
                </a:lnTo>
                <a:lnTo>
                  <a:pt x="104566" y="58369"/>
                </a:lnTo>
                <a:lnTo>
                  <a:pt x="104190" y="60680"/>
                </a:lnTo>
                <a:lnTo>
                  <a:pt x="102235" y="63703"/>
                </a:lnTo>
                <a:lnTo>
                  <a:pt x="100685" y="64465"/>
                </a:lnTo>
                <a:lnTo>
                  <a:pt x="134647" y="64465"/>
                </a:lnTo>
                <a:lnTo>
                  <a:pt x="134030" y="26162"/>
                </a:lnTo>
                <a:lnTo>
                  <a:pt x="133578" y="21590"/>
                </a:lnTo>
                <a:lnTo>
                  <a:pt x="132469" y="18592"/>
                </a:lnTo>
                <a:close/>
              </a:path>
            </a:pathLst>
          </a:custGeom>
          <a:solidFill>
            <a:srgbClr val="FFFFFF"/>
          </a:solidFill>
          <a:ln w="9525">
            <a:noFill/>
            <a:miter lim="800000"/>
            <a:headEnd/>
            <a:tailEnd/>
          </a:ln>
        </p:spPr>
        <p:txBody>
          <a:bodyPr lIns="0" tIns="0" rIns="0" bIns="0"/>
          <a:lstStyle/>
          <a:p>
            <a:endParaRPr lang="en-US">
              <a:latin typeface="Calibri" pitchFamily="34" charset="0"/>
            </a:endParaRPr>
          </a:p>
        </p:txBody>
      </p:sp>
      <p:sp>
        <p:nvSpPr>
          <p:cNvPr id="25606" name="object 11"/>
          <p:cNvSpPr>
            <a:spLocks noChangeArrowheads="1"/>
          </p:cNvSpPr>
          <p:nvPr/>
        </p:nvSpPr>
        <p:spPr bwMode="auto">
          <a:xfrm>
            <a:off x="4498975" y="185738"/>
            <a:ext cx="363538" cy="0"/>
          </a:xfrm>
          <a:custGeom>
            <a:avLst/>
            <a:gdLst>
              <a:gd name="T0" fmla="*/ 0 w 362585"/>
              <a:gd name="T1" fmla="*/ 362585 w 362585"/>
            </a:gdLst>
            <a:ahLst/>
            <a:cxnLst/>
            <a:rect l="T0" t="0" r="T1" b="0"/>
            <a:pathLst>
              <a:path w="362585">
                <a:moveTo>
                  <a:pt x="0" y="0"/>
                </a:moveTo>
                <a:lnTo>
                  <a:pt x="362458" y="0"/>
                </a:lnTo>
              </a:path>
            </a:pathLst>
          </a:custGeom>
          <a:noFill/>
          <a:ln w="36004">
            <a:solidFill>
              <a:srgbClr val="F5821F"/>
            </a:solidFill>
            <a:miter lim="800000"/>
            <a:headEnd/>
            <a:tailEnd/>
          </a:ln>
        </p:spPr>
        <p:txBody>
          <a:bodyPr lIns="0" tIns="0" rIns="0" bIns="0"/>
          <a:lstStyle/>
          <a:p>
            <a:endParaRPr lang="en-US">
              <a:latin typeface="Calibri" pitchFamily="34" charset="0"/>
            </a:endParaRPr>
          </a:p>
        </p:txBody>
      </p:sp>
      <p:sp>
        <p:nvSpPr>
          <p:cNvPr id="6145" name="Rectangle 1"/>
          <p:cNvSpPr>
            <a:spLocks noChangeArrowheads="1"/>
          </p:cNvSpPr>
          <p:nvPr/>
        </p:nvSpPr>
        <p:spPr bwMode="auto">
          <a:xfrm>
            <a:off x="146050" y="450850"/>
            <a:ext cx="2057400" cy="5262563"/>
          </a:xfrm>
          <a:prstGeom prst="rect">
            <a:avLst/>
          </a:prstGeom>
          <a:noFill/>
          <a:ln w="9525">
            <a:noFill/>
            <a:miter lim="800000"/>
            <a:headEnd/>
            <a:tailEnd/>
          </a:ln>
          <a:effectLst/>
        </p:spPr>
        <p:txBody>
          <a:bodyPr anchor="ctr">
            <a:spAutoFit/>
          </a:bodyPr>
          <a:lstStyle/>
          <a:p>
            <a:pPr>
              <a:defRPr/>
            </a:pPr>
            <a:r>
              <a:rPr lang="en-US" b="1" dirty="0">
                <a:solidFill>
                  <a:schemeClr val="tx2">
                    <a:lumMod val="75000"/>
                  </a:schemeClr>
                </a:solidFill>
                <a:latin typeface="Arial" pitchFamily="34" charset="0"/>
                <a:ea typeface="Times New Roman" pitchFamily="18" charset="0"/>
                <a:cs typeface="Arial" pitchFamily="34" charset="0"/>
              </a:rPr>
              <a:t> </a:t>
            </a:r>
            <a:r>
              <a:rPr lang="sr-Latn-CS" b="1" dirty="0">
                <a:solidFill>
                  <a:schemeClr val="tx2">
                    <a:lumMod val="75000"/>
                  </a:schemeClr>
                </a:solidFill>
                <a:latin typeface="Arial" pitchFamily="34" charset="0"/>
                <a:ea typeface="Times New Roman" pitchFamily="18" charset="0"/>
                <a:cs typeface="Arial" pitchFamily="34" charset="0"/>
              </a:rPr>
              <a:t>Everyday life</a:t>
            </a:r>
            <a:endParaRPr lang="en-US" dirty="0">
              <a:solidFill>
                <a:schemeClr val="tx2">
                  <a:lumMod val="75000"/>
                </a:schemeClr>
              </a:solidFill>
              <a:latin typeface="Arial" pitchFamily="34" charset="0"/>
              <a:cs typeface="Arial" pitchFamily="34" charset="0"/>
            </a:endParaRPr>
          </a:p>
          <a:p>
            <a:pPr eaLnBrk="0" hangingPunct="0">
              <a:defRPr/>
            </a:pPr>
            <a:r>
              <a:rPr lang="sr-Latn-CS" sz="1200" dirty="0">
                <a:solidFill>
                  <a:schemeClr val="tx2">
                    <a:lumMod val="75000"/>
                  </a:schemeClr>
                </a:solidFill>
                <a:latin typeface="Arial" pitchFamily="34" charset="0"/>
                <a:ea typeface="Times New Roman" pitchFamily="18" charset="0"/>
                <a:cs typeface="Arial" pitchFamily="34" charset="0"/>
              </a:rPr>
              <a:t>- public institutions</a:t>
            </a:r>
            <a:endParaRPr lang="en-US" sz="400" dirty="0">
              <a:solidFill>
                <a:schemeClr val="tx2">
                  <a:lumMod val="75000"/>
                </a:schemeClr>
              </a:solidFill>
              <a:latin typeface="Arial" pitchFamily="34" charset="0"/>
              <a:cs typeface="Arial" pitchFamily="34" charset="0"/>
            </a:endParaRPr>
          </a:p>
          <a:p>
            <a:pPr eaLnBrk="0" hangingPunct="0">
              <a:defRPr/>
            </a:pPr>
            <a:r>
              <a:rPr lang="sr-Latn-CS" sz="1200" dirty="0">
                <a:solidFill>
                  <a:schemeClr val="tx2">
                    <a:lumMod val="75000"/>
                  </a:schemeClr>
                </a:solidFill>
                <a:latin typeface="Arial" pitchFamily="34" charset="0"/>
                <a:ea typeface="Times New Roman" pitchFamily="18" charset="0"/>
                <a:cs typeface="Arial" pitchFamily="34" charset="0"/>
              </a:rPr>
              <a:t>-the post office</a:t>
            </a:r>
            <a:endParaRPr lang="en-US" sz="400" dirty="0">
              <a:solidFill>
                <a:schemeClr val="tx2">
                  <a:lumMod val="75000"/>
                </a:schemeClr>
              </a:solidFill>
              <a:latin typeface="Arial" pitchFamily="34" charset="0"/>
              <a:cs typeface="Arial" pitchFamily="34" charset="0"/>
            </a:endParaRPr>
          </a:p>
          <a:p>
            <a:pPr eaLnBrk="0" hangingPunct="0">
              <a:defRPr/>
            </a:pPr>
            <a:r>
              <a:rPr lang="sr-Latn-CS" sz="1200" dirty="0">
                <a:solidFill>
                  <a:schemeClr val="tx2">
                    <a:lumMod val="75000"/>
                  </a:schemeClr>
                </a:solidFill>
                <a:latin typeface="Arial" pitchFamily="34" charset="0"/>
                <a:ea typeface="Times New Roman" pitchFamily="18" charset="0"/>
                <a:cs typeface="Arial" pitchFamily="34" charset="0"/>
              </a:rPr>
              <a:t>-banks</a:t>
            </a:r>
            <a:endParaRPr lang="en-US" sz="400" dirty="0">
              <a:solidFill>
                <a:schemeClr val="tx2">
                  <a:lumMod val="75000"/>
                </a:schemeClr>
              </a:solidFill>
              <a:latin typeface="Arial" pitchFamily="34" charset="0"/>
              <a:cs typeface="Arial" pitchFamily="34" charset="0"/>
            </a:endParaRPr>
          </a:p>
          <a:p>
            <a:pPr eaLnBrk="0" hangingPunct="0">
              <a:defRPr/>
            </a:pPr>
            <a:r>
              <a:rPr lang="sr-Latn-CS" sz="1200" dirty="0">
                <a:solidFill>
                  <a:schemeClr val="tx2">
                    <a:lumMod val="75000"/>
                  </a:schemeClr>
                </a:solidFill>
                <a:latin typeface="Arial" pitchFamily="34" charset="0"/>
                <a:ea typeface="Times New Roman" pitchFamily="18" charset="0"/>
                <a:cs typeface="Arial" pitchFamily="34" charset="0"/>
              </a:rPr>
              <a:t>-exchange office</a:t>
            </a:r>
            <a:endParaRPr lang="en-US" sz="400" dirty="0">
              <a:solidFill>
                <a:schemeClr val="tx2">
                  <a:lumMod val="75000"/>
                </a:schemeClr>
              </a:solidFill>
              <a:latin typeface="Arial" pitchFamily="34" charset="0"/>
              <a:cs typeface="Arial" pitchFamily="34" charset="0"/>
            </a:endParaRPr>
          </a:p>
          <a:p>
            <a:pPr eaLnBrk="0" hangingPunct="0">
              <a:defRPr/>
            </a:pPr>
            <a:endParaRPr lang="en-US" sz="1200" b="1" dirty="0">
              <a:solidFill>
                <a:schemeClr val="tx2">
                  <a:lumMod val="75000"/>
                </a:schemeClr>
              </a:solidFill>
              <a:latin typeface="Arial" pitchFamily="34" charset="0"/>
              <a:ea typeface="Times New Roman" pitchFamily="18" charset="0"/>
              <a:cs typeface="Arial" pitchFamily="34" charset="0"/>
            </a:endParaRPr>
          </a:p>
          <a:p>
            <a:pPr eaLnBrk="0" hangingPunct="0">
              <a:defRPr/>
            </a:pPr>
            <a:r>
              <a:rPr lang="sr-Latn-CS" b="1" dirty="0">
                <a:solidFill>
                  <a:schemeClr val="tx2">
                    <a:lumMod val="75000"/>
                  </a:schemeClr>
                </a:solidFill>
                <a:latin typeface="Arial" pitchFamily="34" charset="0"/>
                <a:ea typeface="Times New Roman" pitchFamily="18" charset="0"/>
                <a:cs typeface="Arial" pitchFamily="34" charset="0"/>
              </a:rPr>
              <a:t>Culture</a:t>
            </a:r>
            <a:endParaRPr lang="en-US" dirty="0">
              <a:solidFill>
                <a:schemeClr val="tx2">
                  <a:lumMod val="75000"/>
                </a:schemeClr>
              </a:solidFill>
              <a:latin typeface="Arial" pitchFamily="34" charset="0"/>
              <a:cs typeface="Arial" pitchFamily="34" charset="0"/>
            </a:endParaRPr>
          </a:p>
          <a:p>
            <a:pPr eaLnBrk="0" hangingPunct="0">
              <a:defRPr/>
            </a:pPr>
            <a:r>
              <a:rPr lang="sr-Latn-CS" sz="1200" dirty="0">
                <a:solidFill>
                  <a:schemeClr val="tx2">
                    <a:lumMod val="75000"/>
                  </a:schemeClr>
                </a:solidFill>
                <a:latin typeface="Arial" pitchFamily="34" charset="0"/>
                <a:ea typeface="Times New Roman" pitchFamily="18" charset="0"/>
                <a:cs typeface="Arial" pitchFamily="34" charset="0"/>
              </a:rPr>
              <a:t>- Theaters</a:t>
            </a:r>
            <a:endParaRPr lang="en-US" sz="400" dirty="0">
              <a:solidFill>
                <a:schemeClr val="tx2">
                  <a:lumMod val="75000"/>
                </a:schemeClr>
              </a:solidFill>
              <a:latin typeface="Arial" pitchFamily="34" charset="0"/>
              <a:cs typeface="Arial" pitchFamily="34" charset="0"/>
            </a:endParaRPr>
          </a:p>
          <a:p>
            <a:pPr eaLnBrk="0" hangingPunct="0">
              <a:defRPr/>
            </a:pPr>
            <a:r>
              <a:rPr lang="sr-Latn-CS" sz="1200" dirty="0">
                <a:solidFill>
                  <a:schemeClr val="tx2">
                    <a:lumMod val="75000"/>
                  </a:schemeClr>
                </a:solidFill>
                <a:latin typeface="Arial" pitchFamily="34" charset="0"/>
                <a:ea typeface="Times New Roman" pitchFamily="18" charset="0"/>
                <a:cs typeface="Arial" pitchFamily="34" charset="0"/>
              </a:rPr>
              <a:t>- concert halls</a:t>
            </a:r>
            <a:endParaRPr lang="en-US" sz="400" dirty="0">
              <a:solidFill>
                <a:schemeClr val="tx2">
                  <a:lumMod val="75000"/>
                </a:schemeClr>
              </a:solidFill>
              <a:latin typeface="Arial" pitchFamily="34" charset="0"/>
              <a:cs typeface="Arial" pitchFamily="34" charset="0"/>
            </a:endParaRPr>
          </a:p>
          <a:p>
            <a:pPr eaLnBrk="0" hangingPunct="0">
              <a:defRPr/>
            </a:pPr>
            <a:r>
              <a:rPr lang="sr-Latn-CS" sz="1200" dirty="0">
                <a:solidFill>
                  <a:schemeClr val="tx2">
                    <a:lumMod val="75000"/>
                  </a:schemeClr>
                </a:solidFill>
                <a:latin typeface="Arial" pitchFamily="34" charset="0"/>
                <a:ea typeface="Times New Roman" pitchFamily="18" charset="0"/>
                <a:cs typeface="Arial" pitchFamily="34" charset="0"/>
              </a:rPr>
              <a:t>- a theater</a:t>
            </a:r>
            <a:endParaRPr lang="en-US" sz="400" dirty="0">
              <a:solidFill>
                <a:schemeClr val="tx2">
                  <a:lumMod val="75000"/>
                </a:schemeClr>
              </a:solidFill>
              <a:latin typeface="Arial" pitchFamily="34" charset="0"/>
              <a:cs typeface="Arial" pitchFamily="34" charset="0"/>
            </a:endParaRPr>
          </a:p>
          <a:p>
            <a:pPr eaLnBrk="0" hangingPunct="0">
              <a:defRPr/>
            </a:pPr>
            <a:endParaRPr lang="en-US" sz="1200" b="1" dirty="0">
              <a:solidFill>
                <a:schemeClr val="tx2">
                  <a:lumMod val="75000"/>
                </a:schemeClr>
              </a:solidFill>
              <a:latin typeface="Arial" pitchFamily="34" charset="0"/>
              <a:ea typeface="Times New Roman" pitchFamily="18" charset="0"/>
              <a:cs typeface="Arial" pitchFamily="34" charset="0"/>
            </a:endParaRPr>
          </a:p>
          <a:p>
            <a:pPr eaLnBrk="0" hangingPunct="0">
              <a:defRPr/>
            </a:pPr>
            <a:r>
              <a:rPr lang="sr-Latn-CS" b="1" dirty="0">
                <a:solidFill>
                  <a:schemeClr val="tx2">
                    <a:lumMod val="75000"/>
                  </a:schemeClr>
                </a:solidFill>
                <a:latin typeface="Arial" pitchFamily="34" charset="0"/>
                <a:ea typeface="Times New Roman" pitchFamily="18" charset="0"/>
                <a:cs typeface="Arial" pitchFamily="34" charset="0"/>
              </a:rPr>
              <a:t>Education</a:t>
            </a:r>
            <a:endParaRPr lang="en-US" dirty="0">
              <a:solidFill>
                <a:schemeClr val="tx2">
                  <a:lumMod val="75000"/>
                </a:schemeClr>
              </a:solidFill>
              <a:latin typeface="Arial" pitchFamily="34" charset="0"/>
              <a:cs typeface="Arial" pitchFamily="34" charset="0"/>
            </a:endParaRPr>
          </a:p>
          <a:p>
            <a:pPr eaLnBrk="0" hangingPunct="0">
              <a:defRPr/>
            </a:pPr>
            <a:r>
              <a:rPr lang="sr-Latn-CS" sz="1200" dirty="0">
                <a:solidFill>
                  <a:schemeClr val="tx2">
                    <a:lumMod val="75000"/>
                  </a:schemeClr>
                </a:solidFill>
                <a:latin typeface="Arial" pitchFamily="34" charset="0"/>
                <a:ea typeface="Times New Roman" pitchFamily="18" charset="0"/>
                <a:cs typeface="Arial" pitchFamily="34" charset="0"/>
              </a:rPr>
              <a:t>-School</a:t>
            </a:r>
            <a:endParaRPr lang="en-US" sz="400" dirty="0">
              <a:solidFill>
                <a:schemeClr val="tx2">
                  <a:lumMod val="75000"/>
                </a:schemeClr>
              </a:solidFill>
              <a:latin typeface="Arial" pitchFamily="34" charset="0"/>
              <a:cs typeface="Arial" pitchFamily="34" charset="0"/>
            </a:endParaRPr>
          </a:p>
          <a:p>
            <a:pPr eaLnBrk="0" hangingPunct="0">
              <a:defRPr/>
            </a:pPr>
            <a:r>
              <a:rPr lang="sr-Latn-CS" sz="1200" dirty="0">
                <a:solidFill>
                  <a:schemeClr val="tx2">
                    <a:lumMod val="75000"/>
                  </a:schemeClr>
                </a:solidFill>
                <a:latin typeface="Arial" pitchFamily="34" charset="0"/>
                <a:ea typeface="Times New Roman" pitchFamily="18" charset="0"/>
                <a:cs typeface="Arial" pitchFamily="34" charset="0"/>
              </a:rPr>
              <a:t>-Faculties</a:t>
            </a:r>
            <a:endParaRPr lang="en-US" sz="400" dirty="0">
              <a:solidFill>
                <a:schemeClr val="tx2">
                  <a:lumMod val="75000"/>
                </a:schemeClr>
              </a:solidFill>
              <a:latin typeface="Arial" pitchFamily="34" charset="0"/>
              <a:cs typeface="Arial" pitchFamily="34" charset="0"/>
            </a:endParaRPr>
          </a:p>
          <a:p>
            <a:pPr eaLnBrk="0" hangingPunct="0">
              <a:defRPr/>
            </a:pPr>
            <a:r>
              <a:rPr lang="sr-Latn-CS" sz="1200" dirty="0">
                <a:solidFill>
                  <a:schemeClr val="tx2">
                    <a:lumMod val="75000"/>
                  </a:schemeClr>
                </a:solidFill>
                <a:latin typeface="Arial" pitchFamily="34" charset="0"/>
                <a:ea typeface="Times New Roman" pitchFamily="18" charset="0"/>
                <a:cs typeface="Arial" pitchFamily="34" charset="0"/>
              </a:rPr>
              <a:t>-Libraries</a:t>
            </a:r>
            <a:endParaRPr lang="en-US" sz="400" dirty="0">
              <a:solidFill>
                <a:schemeClr val="tx2">
                  <a:lumMod val="75000"/>
                </a:schemeClr>
              </a:solidFill>
              <a:latin typeface="Arial" pitchFamily="34" charset="0"/>
              <a:cs typeface="Arial" pitchFamily="34" charset="0"/>
            </a:endParaRPr>
          </a:p>
          <a:p>
            <a:pPr eaLnBrk="0" hangingPunct="0">
              <a:defRPr/>
            </a:pPr>
            <a:r>
              <a:rPr lang="sr-Latn-CS" sz="1200" dirty="0">
                <a:solidFill>
                  <a:schemeClr val="tx2">
                    <a:lumMod val="75000"/>
                  </a:schemeClr>
                </a:solidFill>
                <a:latin typeface="Arial" pitchFamily="34" charset="0"/>
                <a:ea typeface="Times New Roman" pitchFamily="18" charset="0"/>
                <a:cs typeface="Arial" pitchFamily="34" charset="0"/>
              </a:rPr>
              <a:t>-Kindergartens</a:t>
            </a:r>
            <a:endParaRPr lang="en-US" sz="400" dirty="0">
              <a:solidFill>
                <a:schemeClr val="tx2">
                  <a:lumMod val="75000"/>
                </a:schemeClr>
              </a:solidFill>
              <a:latin typeface="Arial" pitchFamily="34" charset="0"/>
              <a:cs typeface="Arial" pitchFamily="34" charset="0"/>
            </a:endParaRPr>
          </a:p>
          <a:p>
            <a:pPr eaLnBrk="0" hangingPunct="0">
              <a:defRPr/>
            </a:pPr>
            <a:r>
              <a:rPr lang="sr-Latn-CS" sz="1200" dirty="0">
                <a:solidFill>
                  <a:schemeClr val="tx2">
                    <a:lumMod val="75000"/>
                  </a:schemeClr>
                </a:solidFill>
                <a:latin typeface="Arial" pitchFamily="34" charset="0"/>
                <a:ea typeface="Times New Roman" pitchFamily="18" charset="0"/>
                <a:cs typeface="Arial" pitchFamily="34" charset="0"/>
              </a:rPr>
              <a:t>-Youth hostels</a:t>
            </a:r>
            <a:endParaRPr lang="en-US" sz="400" dirty="0">
              <a:solidFill>
                <a:schemeClr val="tx2">
                  <a:lumMod val="75000"/>
                </a:schemeClr>
              </a:solidFill>
              <a:latin typeface="Arial" pitchFamily="34" charset="0"/>
              <a:cs typeface="Arial" pitchFamily="34" charset="0"/>
            </a:endParaRPr>
          </a:p>
          <a:p>
            <a:pPr eaLnBrk="0" hangingPunct="0">
              <a:defRPr/>
            </a:pPr>
            <a:r>
              <a:rPr lang="sr-Latn-CS" sz="1200" dirty="0">
                <a:solidFill>
                  <a:schemeClr val="tx2">
                    <a:lumMod val="75000"/>
                  </a:schemeClr>
                </a:solidFill>
                <a:latin typeface="Arial" pitchFamily="34" charset="0"/>
                <a:ea typeface="Times New Roman" pitchFamily="18" charset="0"/>
                <a:cs typeface="Arial" pitchFamily="34" charset="0"/>
              </a:rPr>
              <a:t>-Student homes</a:t>
            </a:r>
            <a:endParaRPr lang="en-US" sz="400" dirty="0">
              <a:solidFill>
                <a:schemeClr val="tx2">
                  <a:lumMod val="75000"/>
                </a:schemeClr>
              </a:solidFill>
              <a:latin typeface="Arial" pitchFamily="34" charset="0"/>
              <a:cs typeface="Arial" pitchFamily="34" charset="0"/>
            </a:endParaRPr>
          </a:p>
          <a:p>
            <a:pPr eaLnBrk="0" hangingPunct="0">
              <a:defRPr/>
            </a:pPr>
            <a:endParaRPr lang="en-US" sz="1200" b="1" dirty="0">
              <a:solidFill>
                <a:schemeClr val="tx2">
                  <a:lumMod val="75000"/>
                </a:schemeClr>
              </a:solidFill>
              <a:latin typeface="Arial" pitchFamily="34" charset="0"/>
              <a:ea typeface="Times New Roman" pitchFamily="18" charset="0"/>
              <a:cs typeface="Arial" pitchFamily="34" charset="0"/>
            </a:endParaRPr>
          </a:p>
          <a:p>
            <a:pPr eaLnBrk="0" hangingPunct="0">
              <a:defRPr/>
            </a:pPr>
            <a:r>
              <a:rPr lang="sr-Latn-CS" b="1" dirty="0">
                <a:solidFill>
                  <a:schemeClr val="tx2">
                    <a:lumMod val="75000"/>
                  </a:schemeClr>
                </a:solidFill>
                <a:latin typeface="Arial" pitchFamily="34" charset="0"/>
                <a:ea typeface="Times New Roman" pitchFamily="18" charset="0"/>
                <a:cs typeface="Arial" pitchFamily="34" charset="0"/>
              </a:rPr>
              <a:t>Health care</a:t>
            </a:r>
            <a:endParaRPr lang="en-US" dirty="0">
              <a:solidFill>
                <a:schemeClr val="tx2">
                  <a:lumMod val="75000"/>
                </a:schemeClr>
              </a:solidFill>
              <a:latin typeface="Arial" pitchFamily="34" charset="0"/>
              <a:cs typeface="Arial" pitchFamily="34" charset="0"/>
            </a:endParaRPr>
          </a:p>
          <a:p>
            <a:pPr eaLnBrk="0" hangingPunct="0">
              <a:defRPr/>
            </a:pPr>
            <a:r>
              <a:rPr lang="sr-Latn-CS" sz="1200" dirty="0">
                <a:solidFill>
                  <a:schemeClr val="tx2">
                    <a:lumMod val="75000"/>
                  </a:schemeClr>
                </a:solidFill>
                <a:latin typeface="Arial" pitchFamily="34" charset="0"/>
                <a:ea typeface="Times New Roman" pitchFamily="18" charset="0"/>
                <a:cs typeface="Arial" pitchFamily="34" charset="0"/>
              </a:rPr>
              <a:t>-Homes of health</a:t>
            </a:r>
            <a:endParaRPr lang="en-US" sz="400" dirty="0">
              <a:solidFill>
                <a:schemeClr val="tx2">
                  <a:lumMod val="75000"/>
                </a:schemeClr>
              </a:solidFill>
              <a:latin typeface="Arial" pitchFamily="34" charset="0"/>
              <a:cs typeface="Arial" pitchFamily="34" charset="0"/>
            </a:endParaRPr>
          </a:p>
          <a:p>
            <a:pPr eaLnBrk="0" hangingPunct="0">
              <a:defRPr/>
            </a:pPr>
            <a:r>
              <a:rPr lang="sr-Latn-CS" sz="1200" dirty="0">
                <a:solidFill>
                  <a:schemeClr val="tx2">
                    <a:lumMod val="75000"/>
                  </a:schemeClr>
                </a:solidFill>
                <a:latin typeface="Arial" pitchFamily="34" charset="0"/>
                <a:ea typeface="Times New Roman" pitchFamily="18" charset="0"/>
                <a:cs typeface="Arial" pitchFamily="34" charset="0"/>
              </a:rPr>
              <a:t>-Hospital</a:t>
            </a:r>
            <a:endParaRPr lang="en-US" sz="400" dirty="0">
              <a:solidFill>
                <a:schemeClr val="tx2">
                  <a:lumMod val="75000"/>
                </a:schemeClr>
              </a:solidFill>
              <a:latin typeface="Arial" pitchFamily="34" charset="0"/>
              <a:cs typeface="Arial" pitchFamily="34" charset="0"/>
            </a:endParaRPr>
          </a:p>
          <a:p>
            <a:pPr eaLnBrk="0" hangingPunct="0">
              <a:defRPr/>
            </a:pPr>
            <a:r>
              <a:rPr lang="sr-Latn-CS" sz="1200" dirty="0">
                <a:solidFill>
                  <a:schemeClr val="tx2">
                    <a:lumMod val="75000"/>
                  </a:schemeClr>
                </a:solidFill>
                <a:latin typeface="Arial" pitchFamily="34" charset="0"/>
                <a:ea typeface="Times New Roman" pitchFamily="18" charset="0"/>
                <a:cs typeface="Arial" pitchFamily="34" charset="0"/>
              </a:rPr>
              <a:t>-Pharmacies</a:t>
            </a:r>
            <a:endParaRPr lang="en-US" sz="400" dirty="0">
              <a:solidFill>
                <a:schemeClr val="tx2">
                  <a:lumMod val="75000"/>
                </a:schemeClr>
              </a:solidFill>
              <a:latin typeface="Arial" pitchFamily="34" charset="0"/>
              <a:cs typeface="Arial" pitchFamily="34" charset="0"/>
            </a:endParaRPr>
          </a:p>
          <a:p>
            <a:pPr eaLnBrk="0" hangingPunct="0">
              <a:defRPr/>
            </a:pPr>
            <a:r>
              <a:rPr lang="sr-Latn-CS" sz="1200" dirty="0">
                <a:solidFill>
                  <a:schemeClr val="tx2">
                    <a:lumMod val="75000"/>
                  </a:schemeClr>
                </a:solidFill>
                <a:latin typeface="Arial" pitchFamily="34" charset="0"/>
                <a:ea typeface="Times New Roman" pitchFamily="18" charset="0"/>
                <a:cs typeface="Arial" pitchFamily="34" charset="0"/>
              </a:rPr>
              <a:t>-Clinics</a:t>
            </a:r>
            <a:endParaRPr lang="en-US" sz="400" dirty="0">
              <a:solidFill>
                <a:schemeClr val="tx2">
                  <a:lumMod val="75000"/>
                </a:schemeClr>
              </a:solidFill>
              <a:latin typeface="Arial" pitchFamily="34" charset="0"/>
              <a:cs typeface="Arial" pitchFamily="34" charset="0"/>
            </a:endParaRPr>
          </a:p>
          <a:p>
            <a:pPr eaLnBrk="0" hangingPunct="0">
              <a:defRPr/>
            </a:pPr>
            <a:r>
              <a:rPr lang="sr-Latn-CS" sz="1200" dirty="0">
                <a:solidFill>
                  <a:schemeClr val="tx2">
                    <a:lumMod val="75000"/>
                  </a:schemeClr>
                </a:solidFill>
                <a:latin typeface="Arial" pitchFamily="34" charset="0"/>
                <a:ea typeface="Times New Roman" pitchFamily="18" charset="0"/>
                <a:cs typeface="Arial" pitchFamily="34" charset="0"/>
              </a:rPr>
              <a:t>-Private clinics</a:t>
            </a:r>
            <a:endParaRPr lang="en-US" sz="400" dirty="0">
              <a:solidFill>
                <a:schemeClr val="tx2">
                  <a:lumMod val="75000"/>
                </a:schemeClr>
              </a:solidFill>
              <a:latin typeface="Arial" pitchFamily="34" charset="0"/>
              <a:cs typeface="Arial" pitchFamily="34" charset="0"/>
            </a:endParaRPr>
          </a:p>
          <a:p>
            <a:pPr eaLnBrk="0" hangingPunct="0">
              <a:defRPr/>
            </a:pPr>
            <a:r>
              <a:rPr lang="sr-Latn-CS" sz="1200" dirty="0">
                <a:solidFill>
                  <a:schemeClr val="tx2">
                    <a:lumMod val="75000"/>
                  </a:schemeClr>
                </a:solidFill>
                <a:latin typeface="Arial" pitchFamily="34" charset="0"/>
                <a:ea typeface="Times New Roman" pitchFamily="18" charset="0"/>
                <a:cs typeface="Arial" pitchFamily="34" charset="0"/>
              </a:rPr>
              <a:t>-Dental clinics</a:t>
            </a:r>
            <a:endParaRPr lang="sr-Latn-CS" dirty="0">
              <a:solidFill>
                <a:schemeClr val="tx2">
                  <a:lumMod val="75000"/>
                </a:schemeClr>
              </a:solidFill>
              <a:latin typeface="Arial" pitchFamily="34" charset="0"/>
              <a:cs typeface="Arial" pitchFamily="34" charset="0"/>
            </a:endParaRPr>
          </a:p>
        </p:txBody>
      </p:sp>
      <p:sp>
        <p:nvSpPr>
          <p:cNvPr id="6146" name="Rectangle 2"/>
          <p:cNvSpPr>
            <a:spLocks noChangeArrowheads="1"/>
          </p:cNvSpPr>
          <p:nvPr/>
        </p:nvSpPr>
        <p:spPr bwMode="auto">
          <a:xfrm>
            <a:off x="2432050" y="450850"/>
            <a:ext cx="2432050" cy="2846388"/>
          </a:xfrm>
          <a:prstGeom prst="rect">
            <a:avLst/>
          </a:prstGeom>
          <a:noFill/>
          <a:ln w="9525">
            <a:noFill/>
            <a:miter lim="800000"/>
            <a:headEnd/>
            <a:tailEnd/>
          </a:ln>
          <a:effectLst/>
        </p:spPr>
        <p:txBody>
          <a:bodyPr anchor="ctr">
            <a:spAutoFit/>
          </a:bodyPr>
          <a:lstStyle/>
          <a:p>
            <a:pPr>
              <a:defRPr/>
            </a:pPr>
            <a:r>
              <a:rPr lang="sr-Latn-CS" b="1" dirty="0">
                <a:solidFill>
                  <a:schemeClr val="tx2">
                    <a:lumMod val="75000"/>
                  </a:schemeClr>
                </a:solidFill>
                <a:latin typeface="Arial" pitchFamily="34" charset="0"/>
                <a:ea typeface="Times New Roman" pitchFamily="18" charset="0"/>
                <a:cs typeface="Arial" pitchFamily="34" charset="0"/>
              </a:rPr>
              <a:t>Sport</a:t>
            </a:r>
            <a:endParaRPr lang="en-US" dirty="0">
              <a:solidFill>
                <a:schemeClr val="tx2">
                  <a:lumMod val="75000"/>
                </a:schemeClr>
              </a:solidFill>
              <a:latin typeface="Arial" pitchFamily="34" charset="0"/>
              <a:cs typeface="Arial" pitchFamily="34" charset="0"/>
            </a:endParaRPr>
          </a:p>
          <a:p>
            <a:pPr eaLnBrk="0" hangingPunct="0">
              <a:defRPr/>
            </a:pPr>
            <a:r>
              <a:rPr lang="sr-Latn-CS" sz="1200" dirty="0">
                <a:solidFill>
                  <a:schemeClr val="tx2">
                    <a:lumMod val="75000"/>
                  </a:schemeClr>
                </a:solidFill>
                <a:latin typeface="Arial" pitchFamily="34" charset="0"/>
                <a:ea typeface="Times New Roman" pitchFamily="18" charset="0"/>
                <a:cs typeface="Arial" pitchFamily="34" charset="0"/>
              </a:rPr>
              <a:t>-Stadiums</a:t>
            </a:r>
            <a:endParaRPr lang="en-US" sz="400" dirty="0">
              <a:solidFill>
                <a:schemeClr val="tx2">
                  <a:lumMod val="75000"/>
                </a:schemeClr>
              </a:solidFill>
              <a:latin typeface="Arial" pitchFamily="34" charset="0"/>
              <a:cs typeface="Arial" pitchFamily="34" charset="0"/>
            </a:endParaRPr>
          </a:p>
          <a:p>
            <a:pPr eaLnBrk="0" hangingPunct="0">
              <a:defRPr/>
            </a:pPr>
            <a:r>
              <a:rPr lang="sr-Latn-CS" sz="1200" dirty="0">
                <a:solidFill>
                  <a:schemeClr val="tx2">
                    <a:lumMod val="75000"/>
                  </a:schemeClr>
                </a:solidFill>
                <a:latin typeface="Arial" pitchFamily="34" charset="0"/>
                <a:ea typeface="Times New Roman" pitchFamily="18" charset="0"/>
                <a:cs typeface="Arial" pitchFamily="34" charset="0"/>
              </a:rPr>
              <a:t>-Outdoor terrains</a:t>
            </a:r>
            <a:endParaRPr lang="en-US" sz="400" dirty="0">
              <a:solidFill>
                <a:schemeClr val="tx2">
                  <a:lumMod val="75000"/>
                </a:schemeClr>
              </a:solidFill>
              <a:latin typeface="Arial" pitchFamily="34" charset="0"/>
              <a:cs typeface="Arial" pitchFamily="34" charset="0"/>
            </a:endParaRPr>
          </a:p>
          <a:p>
            <a:pPr eaLnBrk="0" hangingPunct="0">
              <a:defRPr/>
            </a:pPr>
            <a:r>
              <a:rPr lang="sr-Latn-CS" sz="1200" dirty="0">
                <a:solidFill>
                  <a:schemeClr val="tx2">
                    <a:lumMod val="75000"/>
                  </a:schemeClr>
                </a:solidFill>
                <a:latin typeface="Arial" pitchFamily="34" charset="0"/>
                <a:ea typeface="Times New Roman" pitchFamily="18" charset="0"/>
                <a:cs typeface="Arial" pitchFamily="34" charset="0"/>
              </a:rPr>
              <a:t>-Halls</a:t>
            </a:r>
            <a:endParaRPr lang="en-US" sz="400" dirty="0">
              <a:solidFill>
                <a:schemeClr val="tx2">
                  <a:lumMod val="75000"/>
                </a:schemeClr>
              </a:solidFill>
              <a:latin typeface="Arial" pitchFamily="34" charset="0"/>
              <a:cs typeface="Arial" pitchFamily="34" charset="0"/>
            </a:endParaRPr>
          </a:p>
          <a:p>
            <a:pPr eaLnBrk="0" hangingPunct="0">
              <a:defRPr/>
            </a:pPr>
            <a:r>
              <a:rPr lang="sr-Latn-CS" sz="1200" dirty="0">
                <a:solidFill>
                  <a:schemeClr val="tx2">
                    <a:lumMod val="75000"/>
                  </a:schemeClr>
                </a:solidFill>
                <a:latin typeface="Arial" pitchFamily="34" charset="0"/>
                <a:ea typeface="Times New Roman" pitchFamily="18" charset="0"/>
                <a:cs typeface="Arial" pitchFamily="34" charset="0"/>
              </a:rPr>
              <a:t>-Sports centers</a:t>
            </a:r>
            <a:endParaRPr lang="en-US" sz="400" dirty="0">
              <a:solidFill>
                <a:schemeClr val="tx2">
                  <a:lumMod val="75000"/>
                </a:schemeClr>
              </a:solidFill>
              <a:latin typeface="Arial" pitchFamily="34" charset="0"/>
              <a:cs typeface="Arial" pitchFamily="34" charset="0"/>
            </a:endParaRPr>
          </a:p>
          <a:p>
            <a:pPr eaLnBrk="0" hangingPunct="0">
              <a:defRPr/>
            </a:pPr>
            <a:r>
              <a:rPr lang="sr-Latn-CS" sz="1200" dirty="0">
                <a:solidFill>
                  <a:schemeClr val="tx2">
                    <a:lumMod val="75000"/>
                  </a:schemeClr>
                </a:solidFill>
                <a:latin typeface="Arial" pitchFamily="34" charset="0"/>
                <a:ea typeface="Times New Roman" pitchFamily="18" charset="0"/>
                <a:cs typeface="Arial" pitchFamily="34" charset="0"/>
              </a:rPr>
              <a:t>-Balloons</a:t>
            </a:r>
            <a:endParaRPr lang="en-US" sz="400" dirty="0">
              <a:solidFill>
                <a:schemeClr val="tx2">
                  <a:lumMod val="75000"/>
                </a:schemeClr>
              </a:solidFill>
              <a:latin typeface="Arial" pitchFamily="34" charset="0"/>
              <a:cs typeface="Arial" pitchFamily="34" charset="0"/>
            </a:endParaRPr>
          </a:p>
          <a:p>
            <a:pPr eaLnBrk="0" hangingPunct="0">
              <a:defRPr/>
            </a:pPr>
            <a:r>
              <a:rPr lang="sr-Latn-CS" sz="1200" dirty="0">
                <a:solidFill>
                  <a:schemeClr val="tx2">
                    <a:lumMod val="75000"/>
                  </a:schemeClr>
                </a:solidFill>
                <a:latin typeface="Arial" pitchFamily="34" charset="0"/>
                <a:ea typeface="Times New Roman" pitchFamily="18" charset="0"/>
                <a:cs typeface="Arial" pitchFamily="34" charset="0"/>
              </a:rPr>
              <a:t>-Fitness centers</a:t>
            </a:r>
            <a:endParaRPr lang="en-US" sz="400" dirty="0">
              <a:solidFill>
                <a:schemeClr val="tx2">
                  <a:lumMod val="75000"/>
                </a:schemeClr>
              </a:solidFill>
              <a:latin typeface="Arial" pitchFamily="34" charset="0"/>
              <a:cs typeface="Arial" pitchFamily="34" charset="0"/>
            </a:endParaRPr>
          </a:p>
          <a:p>
            <a:pPr eaLnBrk="0" hangingPunct="0">
              <a:defRPr/>
            </a:pPr>
            <a:endParaRPr lang="en-US" sz="1200" b="1" dirty="0">
              <a:solidFill>
                <a:schemeClr val="tx2">
                  <a:lumMod val="75000"/>
                </a:schemeClr>
              </a:solidFill>
              <a:latin typeface="Arial" pitchFamily="34" charset="0"/>
              <a:ea typeface="Times New Roman" pitchFamily="18" charset="0"/>
              <a:cs typeface="Arial" pitchFamily="34" charset="0"/>
            </a:endParaRPr>
          </a:p>
          <a:p>
            <a:pPr eaLnBrk="0" hangingPunct="0">
              <a:defRPr/>
            </a:pPr>
            <a:r>
              <a:rPr lang="sr-Latn-CS" b="1" dirty="0">
                <a:solidFill>
                  <a:schemeClr val="tx2">
                    <a:lumMod val="75000"/>
                  </a:schemeClr>
                </a:solidFill>
                <a:latin typeface="Arial" pitchFamily="34" charset="0"/>
                <a:ea typeface="Times New Roman" pitchFamily="18" charset="0"/>
                <a:cs typeface="Arial" pitchFamily="34" charset="0"/>
              </a:rPr>
              <a:t>Trade</a:t>
            </a:r>
            <a:endParaRPr lang="en-US" dirty="0">
              <a:solidFill>
                <a:schemeClr val="tx2">
                  <a:lumMod val="75000"/>
                </a:schemeClr>
              </a:solidFill>
              <a:latin typeface="Arial" pitchFamily="34" charset="0"/>
              <a:cs typeface="Arial" pitchFamily="34" charset="0"/>
            </a:endParaRPr>
          </a:p>
          <a:p>
            <a:pPr eaLnBrk="0" hangingPunct="0">
              <a:defRPr/>
            </a:pPr>
            <a:r>
              <a:rPr lang="sr-Latn-CS" sz="1200" dirty="0">
                <a:solidFill>
                  <a:schemeClr val="tx2">
                    <a:lumMod val="75000"/>
                  </a:schemeClr>
                </a:solidFill>
                <a:latin typeface="Arial" pitchFamily="34" charset="0"/>
                <a:ea typeface="Times New Roman" pitchFamily="18" charset="0"/>
                <a:cs typeface="Arial" pitchFamily="34" charset="0"/>
              </a:rPr>
              <a:t>-Markets</a:t>
            </a:r>
            <a:endParaRPr lang="en-US" sz="400" dirty="0">
              <a:solidFill>
                <a:schemeClr val="tx2">
                  <a:lumMod val="75000"/>
                </a:schemeClr>
              </a:solidFill>
              <a:latin typeface="Arial" pitchFamily="34" charset="0"/>
              <a:cs typeface="Arial" pitchFamily="34" charset="0"/>
            </a:endParaRPr>
          </a:p>
          <a:p>
            <a:pPr eaLnBrk="0" hangingPunct="0">
              <a:defRPr/>
            </a:pPr>
            <a:r>
              <a:rPr lang="sr-Latn-CS" sz="1200" dirty="0">
                <a:solidFill>
                  <a:schemeClr val="tx2">
                    <a:lumMod val="75000"/>
                  </a:schemeClr>
                </a:solidFill>
                <a:latin typeface="Arial" pitchFamily="34" charset="0"/>
                <a:ea typeface="Times New Roman" pitchFamily="18" charset="0"/>
                <a:cs typeface="Arial" pitchFamily="34" charset="0"/>
              </a:rPr>
              <a:t>-Shops</a:t>
            </a:r>
            <a:endParaRPr lang="en-US" sz="400" dirty="0">
              <a:solidFill>
                <a:schemeClr val="tx2">
                  <a:lumMod val="75000"/>
                </a:schemeClr>
              </a:solidFill>
              <a:latin typeface="Arial" pitchFamily="34" charset="0"/>
              <a:cs typeface="Arial" pitchFamily="34" charset="0"/>
            </a:endParaRPr>
          </a:p>
          <a:p>
            <a:pPr eaLnBrk="0" hangingPunct="0">
              <a:defRPr/>
            </a:pPr>
            <a:r>
              <a:rPr lang="sr-Latn-CS" sz="1200" dirty="0">
                <a:solidFill>
                  <a:schemeClr val="tx2">
                    <a:lumMod val="75000"/>
                  </a:schemeClr>
                </a:solidFill>
                <a:latin typeface="Arial" pitchFamily="34" charset="0"/>
                <a:ea typeface="Times New Roman" pitchFamily="18" charset="0"/>
                <a:cs typeface="Arial" pitchFamily="34" charset="0"/>
              </a:rPr>
              <a:t>-shopping centers</a:t>
            </a:r>
            <a:endParaRPr lang="en-US" sz="400" dirty="0">
              <a:solidFill>
                <a:schemeClr val="tx2">
                  <a:lumMod val="75000"/>
                </a:schemeClr>
              </a:solidFill>
              <a:latin typeface="Arial" pitchFamily="34" charset="0"/>
              <a:cs typeface="Arial" pitchFamily="34" charset="0"/>
            </a:endParaRPr>
          </a:p>
          <a:p>
            <a:pPr eaLnBrk="0" hangingPunct="0">
              <a:defRPr/>
            </a:pPr>
            <a:endParaRPr lang="en-US" dirty="0">
              <a:solidFill>
                <a:schemeClr val="tx2">
                  <a:lumMod val="75000"/>
                </a:schemeClr>
              </a:solidFill>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3" name="object 2"/>
          <p:cNvSpPr>
            <a:spLocks noChangeArrowheads="1"/>
          </p:cNvSpPr>
          <p:nvPr/>
        </p:nvSpPr>
        <p:spPr bwMode="auto">
          <a:xfrm>
            <a:off x="1588" y="6350"/>
            <a:ext cx="4857750" cy="683895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8194" name="object 3"/>
          <p:cNvSpPr>
            <a:spLocks noChangeArrowheads="1"/>
          </p:cNvSpPr>
          <p:nvPr/>
        </p:nvSpPr>
        <p:spPr bwMode="auto">
          <a:xfrm>
            <a:off x="966788" y="5780088"/>
            <a:ext cx="1693862" cy="704850"/>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8195" name="object 4"/>
          <p:cNvSpPr>
            <a:spLocks noChangeArrowheads="1"/>
          </p:cNvSpPr>
          <p:nvPr/>
        </p:nvSpPr>
        <p:spPr bwMode="auto">
          <a:xfrm>
            <a:off x="1271588" y="1368425"/>
            <a:ext cx="1357312" cy="396875"/>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8196" name="object 5"/>
          <p:cNvSpPr>
            <a:spLocks noChangeArrowheads="1"/>
          </p:cNvSpPr>
          <p:nvPr/>
        </p:nvSpPr>
        <p:spPr bwMode="auto">
          <a:xfrm>
            <a:off x="1273175" y="2205038"/>
            <a:ext cx="1263650" cy="131762"/>
          </a:xfrm>
          <a:prstGeom prst="rect">
            <a:avLst/>
          </a:prstGeom>
          <a:blipFill dpi="0" rotWithShape="1">
            <a:blip r:embed="rId5"/>
            <a:srcRect/>
            <a:stretch>
              <a:fillRect/>
            </a:stretch>
          </a:blipFill>
          <a:ln w="9525">
            <a:noFill/>
            <a:miter lim="800000"/>
            <a:headEnd/>
            <a:tailEnd/>
          </a:ln>
        </p:spPr>
        <p:txBody>
          <a:bodyPr lIns="0" tIns="0" rIns="0" bIns="0"/>
          <a:lstStyle/>
          <a:p>
            <a:endParaRPr lang="en-US">
              <a:latin typeface="Calibri" pitchFamily="34" charset="0"/>
            </a:endParaRPr>
          </a:p>
        </p:txBody>
      </p:sp>
      <p:sp>
        <p:nvSpPr>
          <p:cNvPr id="8197" name="object 6"/>
          <p:cNvSpPr>
            <a:spLocks noChangeArrowheads="1"/>
          </p:cNvSpPr>
          <p:nvPr/>
        </p:nvSpPr>
        <p:spPr bwMode="auto">
          <a:xfrm>
            <a:off x="1274763" y="2932113"/>
            <a:ext cx="2201862" cy="173037"/>
          </a:xfrm>
          <a:prstGeom prst="rect">
            <a:avLst/>
          </a:prstGeom>
          <a:blipFill dpi="0" rotWithShape="1">
            <a:blip r:embed="rId6"/>
            <a:srcRect/>
            <a:stretch>
              <a:fillRect/>
            </a:stretch>
          </a:blipFill>
          <a:ln w="9525">
            <a:noFill/>
            <a:miter lim="800000"/>
            <a:headEnd/>
            <a:tailEnd/>
          </a:ln>
        </p:spPr>
        <p:txBody>
          <a:bodyPr lIns="0" tIns="0" rIns="0" bIns="0"/>
          <a:lstStyle/>
          <a:p>
            <a:endParaRPr lang="en-US">
              <a:latin typeface="Calibri" pitchFamily="34" charset="0"/>
            </a:endParaRPr>
          </a:p>
        </p:txBody>
      </p:sp>
      <p:sp>
        <p:nvSpPr>
          <p:cNvPr id="8198" name="object 7"/>
          <p:cNvSpPr>
            <a:spLocks noChangeArrowheads="1"/>
          </p:cNvSpPr>
          <p:nvPr/>
        </p:nvSpPr>
        <p:spPr bwMode="auto">
          <a:xfrm>
            <a:off x="360363" y="1220788"/>
            <a:ext cx="654050" cy="1373187"/>
          </a:xfrm>
          <a:prstGeom prst="rect">
            <a:avLst/>
          </a:prstGeom>
          <a:blipFill dpi="0" rotWithShape="1">
            <a:blip r:embed="rId7"/>
            <a:srcRect/>
            <a:stretch>
              <a:fillRect/>
            </a:stretch>
          </a:blipFill>
          <a:ln w="9525">
            <a:noFill/>
            <a:miter lim="800000"/>
            <a:headEnd/>
            <a:tailEnd/>
          </a:ln>
        </p:spPr>
        <p:txBody>
          <a:bodyPr lIns="0" tIns="0" rIns="0" bIns="0"/>
          <a:lstStyle/>
          <a:p>
            <a:endParaRPr lang="en-US">
              <a:latin typeface="Calibri" pitchFamily="34" charset="0"/>
            </a:endParaRPr>
          </a:p>
        </p:txBody>
      </p:sp>
      <p:sp>
        <p:nvSpPr>
          <p:cNvPr id="8199" name="object 8"/>
          <p:cNvSpPr>
            <a:spLocks noChangeArrowheads="1"/>
          </p:cNvSpPr>
          <p:nvPr/>
        </p:nvSpPr>
        <p:spPr bwMode="auto">
          <a:xfrm>
            <a:off x="360363" y="2659063"/>
            <a:ext cx="654050" cy="658812"/>
          </a:xfrm>
          <a:prstGeom prst="rect">
            <a:avLst/>
          </a:prstGeom>
          <a:blipFill dpi="0" rotWithShape="1">
            <a:blip r:embed="rId8"/>
            <a:srcRect/>
            <a:stretch>
              <a:fillRect/>
            </a:stretch>
          </a:blipFill>
          <a:ln w="9525">
            <a:noFill/>
            <a:miter lim="800000"/>
            <a:headEnd/>
            <a:tailEnd/>
          </a:ln>
        </p:spPr>
        <p:txBody>
          <a:bodyPr lIns="0" tIns="0" rIns="0" bIns="0"/>
          <a:lstStyle/>
          <a:p>
            <a:endParaRPr lang="en-US">
              <a:latin typeface="Calibri"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5" name="object 2"/>
          <p:cNvSpPr>
            <a:spLocks noChangeArrowheads="1"/>
          </p:cNvSpPr>
          <p:nvPr/>
        </p:nvSpPr>
        <p:spPr bwMode="auto">
          <a:xfrm>
            <a:off x="1588" y="6350"/>
            <a:ext cx="4857750" cy="683895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6626" name="object 6"/>
          <p:cNvSpPr>
            <a:spLocks noChangeArrowheads="1"/>
          </p:cNvSpPr>
          <p:nvPr/>
        </p:nvSpPr>
        <p:spPr bwMode="auto">
          <a:xfrm>
            <a:off x="1638300" y="185738"/>
            <a:ext cx="3219450" cy="0"/>
          </a:xfrm>
          <a:custGeom>
            <a:avLst/>
            <a:gdLst>
              <a:gd name="T0" fmla="*/ 0 w 3218815"/>
              <a:gd name="T1" fmla="*/ 3218815 w 3218815"/>
            </a:gdLst>
            <a:ahLst/>
            <a:cxnLst/>
            <a:rect l="T0" t="0" r="T1" b="0"/>
            <a:pathLst>
              <a:path w="3218815">
                <a:moveTo>
                  <a:pt x="0" y="0"/>
                </a:moveTo>
                <a:lnTo>
                  <a:pt x="3218281" y="0"/>
                </a:lnTo>
              </a:path>
            </a:pathLst>
          </a:custGeom>
          <a:noFill/>
          <a:ln w="9004">
            <a:solidFill>
              <a:srgbClr val="F5821F"/>
            </a:solidFill>
            <a:miter lim="800000"/>
            <a:headEnd/>
            <a:tailEnd/>
          </a:ln>
        </p:spPr>
        <p:txBody>
          <a:bodyPr lIns="0" tIns="0" rIns="0" bIns="0"/>
          <a:lstStyle/>
          <a:p>
            <a:endParaRPr lang="en-US">
              <a:latin typeface="Calibri" pitchFamily="34" charset="0"/>
            </a:endParaRPr>
          </a:p>
        </p:txBody>
      </p:sp>
      <p:sp>
        <p:nvSpPr>
          <p:cNvPr id="26627" name="object 7"/>
          <p:cNvSpPr>
            <a:spLocks noChangeArrowheads="1"/>
          </p:cNvSpPr>
          <p:nvPr/>
        </p:nvSpPr>
        <p:spPr bwMode="auto">
          <a:xfrm>
            <a:off x="434975" y="69850"/>
            <a:ext cx="774700" cy="246063"/>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6628" name="object 8"/>
          <p:cNvSpPr>
            <a:spLocks noChangeArrowheads="1"/>
          </p:cNvSpPr>
          <p:nvPr/>
        </p:nvSpPr>
        <p:spPr bwMode="auto">
          <a:xfrm>
            <a:off x="2203450" y="6434138"/>
            <a:ext cx="273050" cy="411162"/>
          </a:xfrm>
          <a:custGeom>
            <a:avLst/>
            <a:gdLst>
              <a:gd name="T0" fmla="*/ 0 w 274319"/>
              <a:gd name="T1" fmla="*/ 0 h 412115"/>
              <a:gd name="T2" fmla="*/ 274319 w 274319"/>
              <a:gd name="T3" fmla="*/ 412115 h 412115"/>
            </a:gdLst>
            <a:ahLst/>
            <a:cxnLst/>
            <a:rect l="T0" t="T1" r="T2" b="T3"/>
            <a:pathLst>
              <a:path w="274319" h="412115">
                <a:moveTo>
                  <a:pt x="0" y="411937"/>
                </a:moveTo>
                <a:lnTo>
                  <a:pt x="274078" y="411937"/>
                </a:lnTo>
                <a:lnTo>
                  <a:pt x="274078" y="0"/>
                </a:lnTo>
                <a:lnTo>
                  <a:pt x="0" y="0"/>
                </a:lnTo>
                <a:lnTo>
                  <a:pt x="0" y="411937"/>
                </a:lnTo>
                <a:close/>
              </a:path>
            </a:pathLst>
          </a:custGeom>
          <a:solidFill>
            <a:srgbClr val="00265A"/>
          </a:solidFill>
          <a:ln w="9525">
            <a:noFill/>
            <a:miter lim="800000"/>
            <a:headEnd/>
            <a:tailEnd/>
          </a:ln>
        </p:spPr>
        <p:txBody>
          <a:bodyPr lIns="0" tIns="0" rIns="0" bIns="0"/>
          <a:lstStyle/>
          <a:p>
            <a:endParaRPr lang="en-US">
              <a:latin typeface="Calibri" pitchFamily="34" charset="0"/>
            </a:endParaRPr>
          </a:p>
        </p:txBody>
      </p:sp>
      <p:sp>
        <p:nvSpPr>
          <p:cNvPr id="26629" name="object 9"/>
          <p:cNvSpPr>
            <a:spLocks noChangeArrowheads="1"/>
          </p:cNvSpPr>
          <p:nvPr/>
        </p:nvSpPr>
        <p:spPr bwMode="auto">
          <a:xfrm>
            <a:off x="2265363" y="6553200"/>
            <a:ext cx="149225" cy="125413"/>
          </a:xfrm>
          <a:custGeom>
            <a:avLst/>
            <a:gdLst>
              <a:gd name="T0" fmla="*/ 0 w 149225"/>
              <a:gd name="T1" fmla="*/ 0 h 125729"/>
              <a:gd name="T2" fmla="*/ 149225 w 149225"/>
              <a:gd name="T3" fmla="*/ 125729 h 125729"/>
            </a:gdLst>
            <a:ahLst/>
            <a:cxnLst/>
            <a:rect l="T0" t="T1" r="T2" b="T3"/>
            <a:pathLst>
              <a:path w="149225" h="125729">
                <a:moveTo>
                  <a:pt x="67353" y="18592"/>
                </a:moveTo>
                <a:lnTo>
                  <a:pt x="36067" y="18592"/>
                </a:lnTo>
                <a:lnTo>
                  <a:pt x="37769" y="19405"/>
                </a:lnTo>
                <a:lnTo>
                  <a:pt x="40004" y="22631"/>
                </a:lnTo>
                <a:lnTo>
                  <a:pt x="40589" y="25069"/>
                </a:lnTo>
                <a:lnTo>
                  <a:pt x="40589" y="32588"/>
                </a:lnTo>
                <a:lnTo>
                  <a:pt x="23501" y="66728"/>
                </a:lnTo>
                <a:lnTo>
                  <a:pt x="50" y="105613"/>
                </a:lnTo>
                <a:lnTo>
                  <a:pt x="0" y="122834"/>
                </a:lnTo>
                <a:lnTo>
                  <a:pt x="66141" y="122834"/>
                </a:lnTo>
                <a:lnTo>
                  <a:pt x="66141" y="102260"/>
                </a:lnTo>
                <a:lnTo>
                  <a:pt x="33172" y="102260"/>
                </a:lnTo>
                <a:lnTo>
                  <a:pt x="44582" y="85157"/>
                </a:lnTo>
                <a:lnTo>
                  <a:pt x="67157" y="45592"/>
                </a:lnTo>
                <a:lnTo>
                  <a:pt x="68884" y="22326"/>
                </a:lnTo>
                <a:lnTo>
                  <a:pt x="67353" y="18592"/>
                </a:lnTo>
                <a:close/>
              </a:path>
              <a:path w="149225" h="125729">
                <a:moveTo>
                  <a:pt x="32537" y="0"/>
                </a:moveTo>
                <a:lnTo>
                  <a:pt x="26441" y="0"/>
                </a:lnTo>
                <a:lnTo>
                  <a:pt x="21208" y="965"/>
                </a:lnTo>
                <a:lnTo>
                  <a:pt x="0" y="32156"/>
                </a:lnTo>
                <a:lnTo>
                  <a:pt x="0" y="43281"/>
                </a:lnTo>
                <a:lnTo>
                  <a:pt x="26974" y="43281"/>
                </a:lnTo>
                <a:lnTo>
                  <a:pt x="26974" y="26568"/>
                </a:lnTo>
                <a:lnTo>
                  <a:pt x="27533" y="23037"/>
                </a:lnTo>
                <a:lnTo>
                  <a:pt x="29768" y="19481"/>
                </a:lnTo>
                <a:lnTo>
                  <a:pt x="31495" y="18592"/>
                </a:lnTo>
                <a:lnTo>
                  <a:pt x="67353" y="18592"/>
                </a:lnTo>
                <a:lnTo>
                  <a:pt x="65811" y="14833"/>
                </a:lnTo>
                <a:lnTo>
                  <a:pt x="59689" y="8889"/>
                </a:lnTo>
                <a:lnTo>
                  <a:pt x="54536" y="5004"/>
                </a:lnTo>
                <a:lnTo>
                  <a:pt x="48294" y="2225"/>
                </a:lnTo>
                <a:lnTo>
                  <a:pt x="40962" y="556"/>
                </a:lnTo>
                <a:lnTo>
                  <a:pt x="32537" y="0"/>
                </a:lnTo>
                <a:close/>
              </a:path>
              <a:path w="149225" h="125729">
                <a:moveTo>
                  <a:pt x="119354" y="0"/>
                </a:moveTo>
                <a:lnTo>
                  <a:pt x="104673" y="0"/>
                </a:lnTo>
                <a:lnTo>
                  <a:pt x="97789" y="1650"/>
                </a:lnTo>
                <a:lnTo>
                  <a:pt x="86436" y="8305"/>
                </a:lnTo>
                <a:lnTo>
                  <a:pt x="82651" y="12725"/>
                </a:lnTo>
                <a:lnTo>
                  <a:pt x="78841" y="23748"/>
                </a:lnTo>
                <a:lnTo>
                  <a:pt x="77876" y="32029"/>
                </a:lnTo>
                <a:lnTo>
                  <a:pt x="77876" y="93624"/>
                </a:lnTo>
                <a:lnTo>
                  <a:pt x="101828" y="124282"/>
                </a:lnTo>
                <a:lnTo>
                  <a:pt x="107797" y="125120"/>
                </a:lnTo>
                <a:lnTo>
                  <a:pt x="120446" y="125120"/>
                </a:lnTo>
                <a:lnTo>
                  <a:pt x="146463" y="106527"/>
                </a:lnTo>
                <a:lnTo>
                  <a:pt x="111023" y="106527"/>
                </a:lnTo>
                <a:lnTo>
                  <a:pt x="109575" y="105816"/>
                </a:lnTo>
                <a:lnTo>
                  <a:pt x="108915" y="104368"/>
                </a:lnTo>
                <a:lnTo>
                  <a:pt x="108229" y="102946"/>
                </a:lnTo>
                <a:lnTo>
                  <a:pt x="107984" y="99821"/>
                </a:lnTo>
                <a:lnTo>
                  <a:pt x="107917" y="26619"/>
                </a:lnTo>
                <a:lnTo>
                  <a:pt x="108254" y="22859"/>
                </a:lnTo>
                <a:lnTo>
                  <a:pt x="109702" y="19456"/>
                </a:lnTo>
                <a:lnTo>
                  <a:pt x="111175" y="18592"/>
                </a:lnTo>
                <a:lnTo>
                  <a:pt x="146277" y="18592"/>
                </a:lnTo>
                <a:lnTo>
                  <a:pt x="144703" y="15239"/>
                </a:lnTo>
                <a:lnTo>
                  <a:pt x="139547" y="8585"/>
                </a:lnTo>
                <a:lnTo>
                  <a:pt x="135661" y="5765"/>
                </a:lnTo>
                <a:lnTo>
                  <a:pt x="125247" y="1142"/>
                </a:lnTo>
                <a:lnTo>
                  <a:pt x="119354" y="0"/>
                </a:lnTo>
                <a:close/>
              </a:path>
              <a:path w="149225" h="125729">
                <a:moveTo>
                  <a:pt x="146277" y="18592"/>
                </a:moveTo>
                <a:lnTo>
                  <a:pt x="115722" y="18592"/>
                </a:lnTo>
                <a:lnTo>
                  <a:pt x="117170" y="19405"/>
                </a:lnTo>
                <a:lnTo>
                  <a:pt x="118414" y="22631"/>
                </a:lnTo>
                <a:lnTo>
                  <a:pt x="118500" y="23748"/>
                </a:lnTo>
                <a:lnTo>
                  <a:pt x="118597" y="99821"/>
                </a:lnTo>
                <a:lnTo>
                  <a:pt x="118363" y="102311"/>
                </a:lnTo>
                <a:lnTo>
                  <a:pt x="116966" y="105689"/>
                </a:lnTo>
                <a:lnTo>
                  <a:pt x="115519" y="106527"/>
                </a:lnTo>
                <a:lnTo>
                  <a:pt x="146463" y="106527"/>
                </a:lnTo>
                <a:lnTo>
                  <a:pt x="148234" y="99059"/>
                </a:lnTo>
                <a:lnTo>
                  <a:pt x="148650" y="93624"/>
                </a:lnTo>
                <a:lnTo>
                  <a:pt x="148609" y="32029"/>
                </a:lnTo>
                <a:lnTo>
                  <a:pt x="148285" y="27304"/>
                </a:lnTo>
                <a:lnTo>
                  <a:pt x="146456" y="18973"/>
                </a:lnTo>
                <a:lnTo>
                  <a:pt x="146277" y="18592"/>
                </a:lnTo>
                <a:close/>
              </a:path>
            </a:pathLst>
          </a:custGeom>
          <a:solidFill>
            <a:srgbClr val="FFFFFF"/>
          </a:solidFill>
          <a:ln w="9525">
            <a:noFill/>
            <a:miter lim="800000"/>
            <a:headEnd/>
            <a:tailEnd/>
          </a:ln>
        </p:spPr>
        <p:txBody>
          <a:bodyPr lIns="0" tIns="0" rIns="0" bIns="0"/>
          <a:lstStyle/>
          <a:p>
            <a:endParaRPr lang="en-US">
              <a:latin typeface="Calibri" pitchFamily="34" charset="0"/>
            </a:endParaRPr>
          </a:p>
        </p:txBody>
      </p:sp>
      <p:sp>
        <p:nvSpPr>
          <p:cNvPr id="26630" name="object 10"/>
          <p:cNvSpPr>
            <a:spLocks noChangeArrowheads="1"/>
          </p:cNvSpPr>
          <p:nvPr/>
        </p:nvSpPr>
        <p:spPr bwMode="auto">
          <a:xfrm>
            <a:off x="1588" y="185738"/>
            <a:ext cx="358775" cy="0"/>
          </a:xfrm>
          <a:custGeom>
            <a:avLst/>
            <a:gdLst>
              <a:gd name="T0" fmla="*/ 0 w 358775"/>
              <a:gd name="T1" fmla="*/ 358775 w 358775"/>
            </a:gdLst>
            <a:ahLst/>
            <a:cxnLst/>
            <a:rect l="T0" t="0" r="T1" b="0"/>
            <a:pathLst>
              <a:path w="358775">
                <a:moveTo>
                  <a:pt x="0" y="0"/>
                </a:moveTo>
                <a:lnTo>
                  <a:pt x="358368" y="0"/>
                </a:lnTo>
              </a:path>
            </a:pathLst>
          </a:custGeom>
          <a:noFill/>
          <a:ln w="36004">
            <a:solidFill>
              <a:srgbClr val="F5821F"/>
            </a:solidFill>
            <a:miter lim="800000"/>
            <a:headEnd/>
            <a:tailEnd/>
          </a:ln>
        </p:spPr>
        <p:txBody>
          <a:bodyPr lIns="0" tIns="0" rIns="0" bIns="0"/>
          <a:lstStyle/>
          <a:p>
            <a:endParaRPr lang="en-US">
              <a:latin typeface="Calibri" pitchFamily="34" charset="0"/>
            </a:endParaRPr>
          </a:p>
        </p:txBody>
      </p:sp>
      <p:sp>
        <p:nvSpPr>
          <p:cNvPr id="5121" name="Rectangle 1"/>
          <p:cNvSpPr>
            <a:spLocks noChangeArrowheads="1"/>
          </p:cNvSpPr>
          <p:nvPr/>
        </p:nvSpPr>
        <p:spPr bwMode="auto">
          <a:xfrm>
            <a:off x="0" y="527050"/>
            <a:ext cx="4864100" cy="5508625"/>
          </a:xfrm>
          <a:prstGeom prst="rect">
            <a:avLst/>
          </a:prstGeom>
          <a:noFill/>
          <a:ln w="9525">
            <a:noFill/>
            <a:miter lim="800000"/>
            <a:headEnd/>
            <a:tailEnd/>
          </a:ln>
          <a:effectLst/>
        </p:spPr>
        <p:txBody>
          <a:bodyPr anchor="ctr">
            <a:spAutoFit/>
          </a:bodyPr>
          <a:lstStyle/>
          <a:p>
            <a:pPr>
              <a:defRPr/>
            </a:pPr>
            <a:r>
              <a:rPr lang="sr-Latn-CS" b="1" dirty="0">
                <a:solidFill>
                  <a:schemeClr val="tx2">
                    <a:lumMod val="75000"/>
                  </a:schemeClr>
                </a:solidFill>
                <a:latin typeface="Arial" pitchFamily="34" charset="0"/>
                <a:ea typeface="Times New Roman" pitchFamily="18" charset="0"/>
                <a:cs typeface="Arial" pitchFamily="34" charset="0"/>
              </a:rPr>
              <a:t>Tourism (facilities)</a:t>
            </a:r>
            <a:endParaRPr lang="en-US" dirty="0">
              <a:solidFill>
                <a:schemeClr val="tx2">
                  <a:lumMod val="75000"/>
                </a:schemeClr>
              </a:solidFill>
              <a:latin typeface="Arial" pitchFamily="34" charset="0"/>
              <a:cs typeface="Arial" pitchFamily="34" charset="0"/>
            </a:endParaRPr>
          </a:p>
          <a:p>
            <a:pPr eaLnBrk="0" hangingPunct="0">
              <a:defRPr/>
            </a:pPr>
            <a:r>
              <a:rPr lang="sr-Latn-CS" sz="1200" dirty="0">
                <a:solidFill>
                  <a:schemeClr val="tx2">
                    <a:lumMod val="75000"/>
                  </a:schemeClr>
                </a:solidFill>
                <a:latin typeface="Arial" pitchFamily="34" charset="0"/>
                <a:ea typeface="Times New Roman" pitchFamily="18" charset="0"/>
                <a:cs typeface="Arial" pitchFamily="34" charset="0"/>
              </a:rPr>
              <a:t>-Cafes</a:t>
            </a:r>
            <a:endParaRPr lang="en-US" sz="400" dirty="0">
              <a:solidFill>
                <a:schemeClr val="tx2">
                  <a:lumMod val="75000"/>
                </a:schemeClr>
              </a:solidFill>
              <a:latin typeface="Arial" pitchFamily="34" charset="0"/>
              <a:cs typeface="Arial" pitchFamily="34" charset="0"/>
            </a:endParaRPr>
          </a:p>
          <a:p>
            <a:pPr eaLnBrk="0" hangingPunct="0">
              <a:defRPr/>
            </a:pPr>
            <a:r>
              <a:rPr lang="sr-Latn-CS" sz="1200" dirty="0">
                <a:solidFill>
                  <a:schemeClr val="tx2">
                    <a:lumMod val="75000"/>
                  </a:schemeClr>
                </a:solidFill>
                <a:latin typeface="Arial" pitchFamily="34" charset="0"/>
                <a:ea typeface="Times New Roman" pitchFamily="18" charset="0"/>
                <a:cs typeface="Arial" pitchFamily="34" charset="0"/>
              </a:rPr>
              <a:t>-Pubs</a:t>
            </a:r>
            <a:endParaRPr lang="en-US" sz="400" dirty="0">
              <a:solidFill>
                <a:schemeClr val="tx2">
                  <a:lumMod val="75000"/>
                </a:schemeClr>
              </a:solidFill>
              <a:latin typeface="Arial" pitchFamily="34" charset="0"/>
              <a:cs typeface="Arial" pitchFamily="34" charset="0"/>
            </a:endParaRPr>
          </a:p>
          <a:p>
            <a:pPr eaLnBrk="0" hangingPunct="0">
              <a:defRPr/>
            </a:pPr>
            <a:r>
              <a:rPr lang="sr-Latn-CS" sz="1200" dirty="0">
                <a:solidFill>
                  <a:schemeClr val="tx2">
                    <a:lumMod val="75000"/>
                  </a:schemeClr>
                </a:solidFill>
                <a:latin typeface="Arial" pitchFamily="34" charset="0"/>
                <a:ea typeface="Times New Roman" pitchFamily="18" charset="0"/>
                <a:cs typeface="Arial" pitchFamily="34" charset="0"/>
              </a:rPr>
              <a:t>-Pizzeria</a:t>
            </a:r>
            <a:endParaRPr lang="en-US" sz="400" dirty="0">
              <a:solidFill>
                <a:schemeClr val="tx2">
                  <a:lumMod val="75000"/>
                </a:schemeClr>
              </a:solidFill>
              <a:latin typeface="Arial" pitchFamily="34" charset="0"/>
              <a:cs typeface="Arial" pitchFamily="34" charset="0"/>
            </a:endParaRPr>
          </a:p>
          <a:p>
            <a:pPr eaLnBrk="0" hangingPunct="0">
              <a:defRPr/>
            </a:pPr>
            <a:r>
              <a:rPr lang="sr-Latn-CS" sz="1200" dirty="0">
                <a:solidFill>
                  <a:schemeClr val="tx2">
                    <a:lumMod val="75000"/>
                  </a:schemeClr>
                </a:solidFill>
                <a:latin typeface="Arial" pitchFamily="34" charset="0"/>
                <a:ea typeface="Times New Roman" pitchFamily="18" charset="0"/>
                <a:cs typeface="Arial" pitchFamily="34" charset="0"/>
              </a:rPr>
              <a:t>-Pubs</a:t>
            </a:r>
            <a:endParaRPr lang="en-US" sz="400" dirty="0">
              <a:solidFill>
                <a:schemeClr val="tx2">
                  <a:lumMod val="75000"/>
                </a:schemeClr>
              </a:solidFill>
              <a:latin typeface="Arial" pitchFamily="34" charset="0"/>
              <a:cs typeface="Arial" pitchFamily="34" charset="0"/>
            </a:endParaRPr>
          </a:p>
          <a:p>
            <a:pPr eaLnBrk="0" hangingPunct="0">
              <a:defRPr/>
            </a:pPr>
            <a:r>
              <a:rPr lang="sr-Latn-CS" sz="1200" dirty="0">
                <a:solidFill>
                  <a:schemeClr val="tx2">
                    <a:lumMod val="75000"/>
                  </a:schemeClr>
                </a:solidFill>
                <a:latin typeface="Arial" pitchFamily="34" charset="0"/>
                <a:ea typeface="Times New Roman" pitchFamily="18" charset="0"/>
                <a:cs typeface="Arial" pitchFamily="34" charset="0"/>
              </a:rPr>
              <a:t>-Pastry shop</a:t>
            </a:r>
            <a:endParaRPr lang="en-US" sz="400" dirty="0">
              <a:solidFill>
                <a:schemeClr val="tx2">
                  <a:lumMod val="75000"/>
                </a:schemeClr>
              </a:solidFill>
              <a:latin typeface="Arial" pitchFamily="34" charset="0"/>
              <a:cs typeface="Arial" pitchFamily="34" charset="0"/>
            </a:endParaRPr>
          </a:p>
          <a:p>
            <a:pPr eaLnBrk="0" hangingPunct="0">
              <a:defRPr/>
            </a:pPr>
            <a:r>
              <a:rPr lang="sr-Latn-CS" sz="1200" dirty="0">
                <a:solidFill>
                  <a:schemeClr val="tx2">
                    <a:lumMod val="75000"/>
                  </a:schemeClr>
                </a:solidFill>
                <a:latin typeface="Arial" pitchFamily="34" charset="0"/>
                <a:ea typeface="Times New Roman" pitchFamily="18" charset="0"/>
                <a:cs typeface="Arial" pitchFamily="34" charset="0"/>
              </a:rPr>
              <a:t>-Restaurants</a:t>
            </a:r>
            <a:endParaRPr lang="en-US" sz="400" dirty="0">
              <a:solidFill>
                <a:schemeClr val="tx2">
                  <a:lumMod val="75000"/>
                </a:schemeClr>
              </a:solidFill>
              <a:latin typeface="Arial" pitchFamily="34" charset="0"/>
              <a:cs typeface="Arial" pitchFamily="34" charset="0"/>
            </a:endParaRPr>
          </a:p>
          <a:p>
            <a:pPr eaLnBrk="0" hangingPunct="0">
              <a:defRPr/>
            </a:pPr>
            <a:r>
              <a:rPr lang="sr-Latn-CS" sz="1200" dirty="0">
                <a:solidFill>
                  <a:schemeClr val="tx2">
                    <a:lumMod val="75000"/>
                  </a:schemeClr>
                </a:solidFill>
                <a:latin typeface="Arial" pitchFamily="34" charset="0"/>
                <a:ea typeface="Times New Roman" pitchFamily="18" charset="0"/>
                <a:cs typeface="Arial" pitchFamily="34" charset="0"/>
              </a:rPr>
              <a:t>-Rafts</a:t>
            </a:r>
            <a:endParaRPr lang="en-US" sz="400" dirty="0">
              <a:solidFill>
                <a:schemeClr val="tx2">
                  <a:lumMod val="75000"/>
                </a:schemeClr>
              </a:solidFill>
              <a:latin typeface="Arial" pitchFamily="34" charset="0"/>
              <a:cs typeface="Arial" pitchFamily="34" charset="0"/>
            </a:endParaRPr>
          </a:p>
          <a:p>
            <a:pPr eaLnBrk="0" hangingPunct="0">
              <a:defRPr/>
            </a:pPr>
            <a:endParaRPr lang="en-US" sz="1200" b="1" dirty="0">
              <a:solidFill>
                <a:schemeClr val="tx2">
                  <a:lumMod val="75000"/>
                </a:schemeClr>
              </a:solidFill>
              <a:latin typeface="Arial" pitchFamily="34" charset="0"/>
              <a:ea typeface="Times New Roman" pitchFamily="18" charset="0"/>
              <a:cs typeface="Arial" pitchFamily="34" charset="0"/>
            </a:endParaRPr>
          </a:p>
          <a:p>
            <a:pPr eaLnBrk="0" hangingPunct="0">
              <a:defRPr/>
            </a:pPr>
            <a:r>
              <a:rPr lang="sr-Latn-CS" b="1" dirty="0">
                <a:solidFill>
                  <a:schemeClr val="tx2">
                    <a:lumMod val="75000"/>
                  </a:schemeClr>
                </a:solidFill>
                <a:latin typeface="Arial" pitchFamily="34" charset="0"/>
                <a:ea typeface="Times New Roman" pitchFamily="18" charset="0"/>
                <a:cs typeface="Arial" pitchFamily="34" charset="0"/>
              </a:rPr>
              <a:t>Tourism (travel)</a:t>
            </a:r>
            <a:endParaRPr lang="en-US" dirty="0">
              <a:solidFill>
                <a:schemeClr val="tx2">
                  <a:lumMod val="75000"/>
                </a:schemeClr>
              </a:solidFill>
              <a:latin typeface="Arial" pitchFamily="34" charset="0"/>
              <a:cs typeface="Arial" pitchFamily="34" charset="0"/>
            </a:endParaRPr>
          </a:p>
          <a:p>
            <a:pPr eaLnBrk="0" hangingPunct="0">
              <a:defRPr/>
            </a:pPr>
            <a:r>
              <a:rPr lang="sr-Latn-CS" sz="1200" dirty="0">
                <a:solidFill>
                  <a:schemeClr val="tx2">
                    <a:lumMod val="75000"/>
                  </a:schemeClr>
                </a:solidFill>
                <a:latin typeface="Arial" pitchFamily="34" charset="0"/>
                <a:ea typeface="Times New Roman" pitchFamily="18" charset="0"/>
                <a:cs typeface="Arial" pitchFamily="34" charset="0"/>
              </a:rPr>
              <a:t>-Agencies</a:t>
            </a:r>
            <a:endParaRPr lang="en-US" sz="400" dirty="0">
              <a:solidFill>
                <a:schemeClr val="tx2">
                  <a:lumMod val="75000"/>
                </a:schemeClr>
              </a:solidFill>
              <a:latin typeface="Arial" pitchFamily="34" charset="0"/>
              <a:cs typeface="Arial" pitchFamily="34" charset="0"/>
            </a:endParaRPr>
          </a:p>
          <a:p>
            <a:pPr eaLnBrk="0" hangingPunct="0">
              <a:defRPr/>
            </a:pPr>
            <a:r>
              <a:rPr lang="sr-Latn-CS" sz="1200" dirty="0">
                <a:solidFill>
                  <a:schemeClr val="tx2">
                    <a:lumMod val="75000"/>
                  </a:schemeClr>
                </a:solidFill>
                <a:latin typeface="Arial" pitchFamily="34" charset="0"/>
                <a:ea typeface="Times New Roman" pitchFamily="18" charset="0"/>
                <a:cs typeface="Arial" pitchFamily="34" charset="0"/>
              </a:rPr>
              <a:t>-Embassies</a:t>
            </a:r>
            <a:endParaRPr lang="en-US" sz="400" dirty="0">
              <a:solidFill>
                <a:schemeClr val="tx2">
                  <a:lumMod val="75000"/>
                </a:schemeClr>
              </a:solidFill>
              <a:latin typeface="Arial" pitchFamily="34" charset="0"/>
              <a:cs typeface="Arial" pitchFamily="34" charset="0"/>
            </a:endParaRPr>
          </a:p>
          <a:p>
            <a:pPr eaLnBrk="0" hangingPunct="0">
              <a:defRPr/>
            </a:pPr>
            <a:r>
              <a:rPr lang="sr-Latn-CS" sz="1200" dirty="0">
                <a:solidFill>
                  <a:schemeClr val="tx2">
                    <a:lumMod val="75000"/>
                  </a:schemeClr>
                </a:solidFill>
                <a:latin typeface="Arial" pitchFamily="34" charset="0"/>
                <a:ea typeface="Times New Roman" pitchFamily="18" charset="0"/>
                <a:cs typeface="Arial" pitchFamily="34" charset="0"/>
              </a:rPr>
              <a:t>-Spa</a:t>
            </a:r>
            <a:endParaRPr lang="en-US" sz="400" dirty="0">
              <a:solidFill>
                <a:schemeClr val="tx2">
                  <a:lumMod val="75000"/>
                </a:schemeClr>
              </a:solidFill>
              <a:latin typeface="Arial" pitchFamily="34" charset="0"/>
              <a:cs typeface="Arial" pitchFamily="34" charset="0"/>
            </a:endParaRPr>
          </a:p>
          <a:p>
            <a:pPr eaLnBrk="0" hangingPunct="0">
              <a:defRPr/>
            </a:pPr>
            <a:r>
              <a:rPr lang="sr-Latn-CS" sz="1200" dirty="0">
                <a:solidFill>
                  <a:schemeClr val="tx2">
                    <a:lumMod val="75000"/>
                  </a:schemeClr>
                </a:solidFill>
                <a:latin typeface="Arial" pitchFamily="34" charset="0"/>
                <a:ea typeface="Times New Roman" pitchFamily="18" charset="0"/>
                <a:cs typeface="Arial" pitchFamily="34" charset="0"/>
              </a:rPr>
              <a:t>-Excursionists</a:t>
            </a:r>
            <a:endParaRPr lang="en-US" sz="400" dirty="0">
              <a:solidFill>
                <a:schemeClr val="tx2">
                  <a:lumMod val="75000"/>
                </a:schemeClr>
              </a:solidFill>
              <a:latin typeface="Arial" pitchFamily="34" charset="0"/>
              <a:cs typeface="Arial" pitchFamily="34" charset="0"/>
            </a:endParaRPr>
          </a:p>
          <a:p>
            <a:pPr eaLnBrk="0" hangingPunct="0">
              <a:defRPr/>
            </a:pPr>
            <a:endParaRPr lang="en-US" sz="1200" b="1" dirty="0">
              <a:solidFill>
                <a:schemeClr val="tx2">
                  <a:lumMod val="75000"/>
                </a:schemeClr>
              </a:solidFill>
              <a:latin typeface="Arial" pitchFamily="34" charset="0"/>
              <a:ea typeface="Times New Roman" pitchFamily="18" charset="0"/>
              <a:cs typeface="Arial" pitchFamily="34" charset="0"/>
            </a:endParaRPr>
          </a:p>
          <a:p>
            <a:pPr eaLnBrk="0" hangingPunct="0">
              <a:defRPr/>
            </a:pPr>
            <a:r>
              <a:rPr lang="sr-Latn-CS" sz="1600" b="1" dirty="0">
                <a:solidFill>
                  <a:schemeClr val="tx2">
                    <a:lumMod val="75000"/>
                  </a:schemeClr>
                </a:solidFill>
                <a:latin typeface="Arial" pitchFamily="34" charset="0"/>
                <a:ea typeface="Times New Roman" pitchFamily="18" charset="0"/>
                <a:cs typeface="Arial" pitchFamily="34" charset="0"/>
              </a:rPr>
              <a:t>Tourism (accommodation)</a:t>
            </a:r>
            <a:endParaRPr lang="en-US" sz="1600" dirty="0">
              <a:solidFill>
                <a:schemeClr val="tx2">
                  <a:lumMod val="75000"/>
                </a:schemeClr>
              </a:solidFill>
              <a:latin typeface="Arial" pitchFamily="34" charset="0"/>
              <a:cs typeface="Arial" pitchFamily="34" charset="0"/>
            </a:endParaRPr>
          </a:p>
          <a:p>
            <a:pPr eaLnBrk="0" hangingPunct="0">
              <a:defRPr/>
            </a:pPr>
            <a:r>
              <a:rPr lang="sr-Latn-CS" sz="1200" dirty="0">
                <a:solidFill>
                  <a:schemeClr val="tx2">
                    <a:lumMod val="75000"/>
                  </a:schemeClr>
                </a:solidFill>
                <a:latin typeface="Arial" pitchFamily="34" charset="0"/>
                <a:ea typeface="Times New Roman" pitchFamily="18" charset="0"/>
                <a:cs typeface="Arial" pitchFamily="34" charset="0"/>
              </a:rPr>
              <a:t>-Hostels</a:t>
            </a:r>
            <a:endParaRPr lang="en-US" sz="400" dirty="0">
              <a:solidFill>
                <a:schemeClr val="tx2">
                  <a:lumMod val="75000"/>
                </a:schemeClr>
              </a:solidFill>
              <a:latin typeface="Arial" pitchFamily="34" charset="0"/>
              <a:cs typeface="Arial" pitchFamily="34" charset="0"/>
            </a:endParaRPr>
          </a:p>
          <a:p>
            <a:pPr eaLnBrk="0" hangingPunct="0">
              <a:defRPr/>
            </a:pPr>
            <a:r>
              <a:rPr lang="sr-Latn-CS" sz="1200" dirty="0">
                <a:solidFill>
                  <a:schemeClr val="tx2">
                    <a:lumMod val="75000"/>
                  </a:schemeClr>
                </a:solidFill>
                <a:latin typeface="Arial" pitchFamily="34" charset="0"/>
                <a:ea typeface="Times New Roman" pitchFamily="18" charset="0"/>
                <a:cs typeface="Arial" pitchFamily="34" charset="0"/>
              </a:rPr>
              <a:t>-Hotels</a:t>
            </a:r>
            <a:endParaRPr lang="en-US" sz="400" dirty="0">
              <a:solidFill>
                <a:schemeClr val="tx2">
                  <a:lumMod val="75000"/>
                </a:schemeClr>
              </a:solidFill>
              <a:latin typeface="Arial" pitchFamily="34" charset="0"/>
              <a:cs typeface="Arial" pitchFamily="34" charset="0"/>
            </a:endParaRPr>
          </a:p>
          <a:p>
            <a:pPr eaLnBrk="0" hangingPunct="0">
              <a:defRPr/>
            </a:pPr>
            <a:r>
              <a:rPr lang="sr-Latn-CS" sz="1200" dirty="0">
                <a:solidFill>
                  <a:schemeClr val="tx2">
                    <a:lumMod val="75000"/>
                  </a:schemeClr>
                </a:solidFill>
                <a:latin typeface="Arial" pitchFamily="34" charset="0"/>
                <a:ea typeface="Times New Roman" pitchFamily="18" charset="0"/>
                <a:cs typeface="Arial" pitchFamily="34" charset="0"/>
              </a:rPr>
              <a:t>-Motels</a:t>
            </a:r>
            <a:endParaRPr lang="en-US" sz="400" dirty="0">
              <a:solidFill>
                <a:schemeClr val="tx2">
                  <a:lumMod val="75000"/>
                </a:schemeClr>
              </a:solidFill>
              <a:latin typeface="Arial" pitchFamily="34" charset="0"/>
              <a:cs typeface="Arial" pitchFamily="34" charset="0"/>
            </a:endParaRPr>
          </a:p>
          <a:p>
            <a:pPr eaLnBrk="0" hangingPunct="0">
              <a:defRPr/>
            </a:pPr>
            <a:r>
              <a:rPr lang="sr-Latn-CS" sz="1200" dirty="0">
                <a:solidFill>
                  <a:schemeClr val="tx2">
                    <a:lumMod val="75000"/>
                  </a:schemeClr>
                </a:solidFill>
                <a:latin typeface="Arial" pitchFamily="34" charset="0"/>
                <a:ea typeface="Times New Roman" pitchFamily="18" charset="0"/>
                <a:cs typeface="Arial" pitchFamily="34" charset="0"/>
              </a:rPr>
              <a:t>-Camps</a:t>
            </a:r>
            <a:endParaRPr lang="en-US" sz="400" dirty="0">
              <a:solidFill>
                <a:schemeClr val="tx2">
                  <a:lumMod val="75000"/>
                </a:schemeClr>
              </a:solidFill>
              <a:latin typeface="Arial" pitchFamily="34" charset="0"/>
              <a:cs typeface="Arial" pitchFamily="34" charset="0"/>
            </a:endParaRPr>
          </a:p>
          <a:p>
            <a:pPr eaLnBrk="0" hangingPunct="0">
              <a:defRPr/>
            </a:pPr>
            <a:endParaRPr lang="en-US" sz="1200" b="1" dirty="0">
              <a:solidFill>
                <a:schemeClr val="tx2">
                  <a:lumMod val="75000"/>
                </a:schemeClr>
              </a:solidFill>
              <a:latin typeface="Arial" pitchFamily="34" charset="0"/>
              <a:ea typeface="Times New Roman" pitchFamily="18" charset="0"/>
              <a:cs typeface="Arial" pitchFamily="34" charset="0"/>
            </a:endParaRPr>
          </a:p>
          <a:p>
            <a:pPr eaLnBrk="0" hangingPunct="0">
              <a:defRPr/>
            </a:pPr>
            <a:r>
              <a:rPr lang="sr-Latn-CS" b="1" dirty="0">
                <a:solidFill>
                  <a:schemeClr val="tx2">
                    <a:lumMod val="75000"/>
                  </a:schemeClr>
                </a:solidFill>
                <a:latin typeface="Arial" pitchFamily="34" charset="0"/>
                <a:ea typeface="Times New Roman" pitchFamily="18" charset="0"/>
                <a:cs typeface="Arial" pitchFamily="34" charset="0"/>
              </a:rPr>
              <a:t>Fun</a:t>
            </a:r>
            <a:endParaRPr lang="en-US" dirty="0">
              <a:solidFill>
                <a:schemeClr val="tx2">
                  <a:lumMod val="75000"/>
                </a:schemeClr>
              </a:solidFill>
              <a:latin typeface="Arial" pitchFamily="34" charset="0"/>
              <a:cs typeface="Arial" pitchFamily="34" charset="0"/>
            </a:endParaRPr>
          </a:p>
          <a:p>
            <a:pPr eaLnBrk="0" hangingPunct="0">
              <a:defRPr/>
            </a:pPr>
            <a:r>
              <a:rPr lang="sr-Latn-CS" sz="1200" dirty="0">
                <a:solidFill>
                  <a:schemeClr val="tx2">
                    <a:lumMod val="75000"/>
                  </a:schemeClr>
                </a:solidFill>
                <a:latin typeface="Arial" pitchFamily="34" charset="0"/>
                <a:ea typeface="Times New Roman" pitchFamily="18" charset="0"/>
                <a:cs typeface="Arial" pitchFamily="34" charset="0"/>
              </a:rPr>
              <a:t>-Discotheques</a:t>
            </a:r>
            <a:endParaRPr lang="en-US" sz="400" dirty="0">
              <a:solidFill>
                <a:schemeClr val="tx2">
                  <a:lumMod val="75000"/>
                </a:schemeClr>
              </a:solidFill>
              <a:latin typeface="Arial" pitchFamily="34" charset="0"/>
              <a:cs typeface="Arial" pitchFamily="34" charset="0"/>
            </a:endParaRPr>
          </a:p>
          <a:p>
            <a:pPr eaLnBrk="0" hangingPunct="0">
              <a:defRPr/>
            </a:pPr>
            <a:r>
              <a:rPr lang="sr-Latn-CS" sz="1200" dirty="0">
                <a:solidFill>
                  <a:schemeClr val="tx2">
                    <a:lumMod val="75000"/>
                  </a:schemeClr>
                </a:solidFill>
                <a:latin typeface="Arial" pitchFamily="34" charset="0"/>
                <a:ea typeface="Times New Roman" pitchFamily="18" charset="0"/>
                <a:cs typeface="Arial" pitchFamily="34" charset="0"/>
              </a:rPr>
              <a:t>-Clubs</a:t>
            </a:r>
            <a:endParaRPr lang="en-US" sz="400" dirty="0">
              <a:solidFill>
                <a:schemeClr val="tx2">
                  <a:lumMod val="75000"/>
                </a:schemeClr>
              </a:solidFill>
              <a:latin typeface="Arial" pitchFamily="34" charset="0"/>
              <a:cs typeface="Arial" pitchFamily="34" charset="0"/>
            </a:endParaRPr>
          </a:p>
          <a:p>
            <a:pPr eaLnBrk="0" hangingPunct="0">
              <a:defRPr/>
            </a:pPr>
            <a:r>
              <a:rPr lang="sr-Latn-CS" sz="1200" dirty="0">
                <a:solidFill>
                  <a:schemeClr val="tx2">
                    <a:lumMod val="75000"/>
                  </a:schemeClr>
                </a:solidFill>
                <a:latin typeface="Arial" pitchFamily="34" charset="0"/>
                <a:ea typeface="Times New Roman" pitchFamily="18" charset="0"/>
                <a:cs typeface="Arial" pitchFamily="34" charset="0"/>
              </a:rPr>
              <a:t>-Rafts</a:t>
            </a:r>
            <a:r>
              <a:rPr lang="sr-Latn-CS" sz="1200" dirty="0">
                <a:latin typeface="Arial" pitchFamily="34" charset="0"/>
                <a:ea typeface="Times New Roman" pitchFamily="18" charset="0"/>
                <a:cs typeface="Arial" pitchFamily="34" charset="0"/>
              </a:rPr>
              <a:t/>
            </a:r>
            <a:br>
              <a:rPr lang="sr-Latn-CS" sz="1200" dirty="0">
                <a:latin typeface="Arial" pitchFamily="34" charset="0"/>
                <a:ea typeface="Times New Roman" pitchFamily="18" charset="0"/>
                <a:cs typeface="Arial" pitchFamily="34" charset="0"/>
              </a:rPr>
            </a:br>
            <a:r>
              <a:rPr lang="sr-Latn-CS" sz="1200" dirty="0">
                <a:latin typeface="Arial" pitchFamily="34" charset="0"/>
                <a:ea typeface="Times New Roman" pitchFamily="18" charset="0"/>
                <a:cs typeface="Arial" pitchFamily="34" charset="0"/>
              </a:rPr>
              <a:t/>
            </a:r>
            <a:br>
              <a:rPr lang="sr-Latn-CS" sz="1200" dirty="0">
                <a:latin typeface="Arial" pitchFamily="34" charset="0"/>
                <a:ea typeface="Times New Roman" pitchFamily="18" charset="0"/>
                <a:cs typeface="Arial" pitchFamily="34" charset="0"/>
              </a:rPr>
            </a:br>
            <a:endParaRPr lang="sr-Latn-CS" dirty="0">
              <a:latin typeface="Arial" pitchFamily="34" charset="0"/>
              <a:cs typeface="Arial" pitchFamily="34" charset="0"/>
            </a:endParaRPr>
          </a:p>
        </p:txBody>
      </p:sp>
      <p:sp>
        <p:nvSpPr>
          <p:cNvPr id="5122" name="Rectangle 2"/>
          <p:cNvSpPr>
            <a:spLocks noChangeArrowheads="1"/>
          </p:cNvSpPr>
          <p:nvPr/>
        </p:nvSpPr>
        <p:spPr bwMode="auto">
          <a:xfrm>
            <a:off x="2813050" y="527050"/>
            <a:ext cx="2051050" cy="4432300"/>
          </a:xfrm>
          <a:prstGeom prst="rect">
            <a:avLst/>
          </a:prstGeom>
          <a:noFill/>
          <a:ln w="9525">
            <a:noFill/>
            <a:miter lim="800000"/>
            <a:headEnd/>
            <a:tailEnd/>
          </a:ln>
          <a:effectLst/>
        </p:spPr>
        <p:txBody>
          <a:bodyPr anchor="ctr">
            <a:spAutoFit/>
          </a:bodyPr>
          <a:lstStyle/>
          <a:p>
            <a:pPr>
              <a:defRPr/>
            </a:pPr>
            <a:r>
              <a:rPr lang="sr-Latn-CS" b="1" dirty="0">
                <a:solidFill>
                  <a:schemeClr val="tx2">
                    <a:lumMod val="75000"/>
                  </a:schemeClr>
                </a:solidFill>
                <a:latin typeface="Arial" pitchFamily="34" charset="0"/>
                <a:ea typeface="Times New Roman" pitchFamily="18" charset="0"/>
                <a:cs typeface="Arial" pitchFamily="34" charset="0"/>
              </a:rPr>
              <a:t>Tourism (landmarks)</a:t>
            </a:r>
            <a:endParaRPr lang="en-US" dirty="0">
              <a:solidFill>
                <a:schemeClr val="tx2">
                  <a:lumMod val="75000"/>
                </a:schemeClr>
              </a:solidFill>
              <a:latin typeface="Arial" pitchFamily="34" charset="0"/>
              <a:cs typeface="Arial" pitchFamily="34" charset="0"/>
            </a:endParaRPr>
          </a:p>
          <a:p>
            <a:pPr eaLnBrk="0" hangingPunct="0">
              <a:defRPr/>
            </a:pPr>
            <a:r>
              <a:rPr lang="sr-Latn-CS" sz="1200" dirty="0">
                <a:solidFill>
                  <a:schemeClr val="tx2">
                    <a:lumMod val="75000"/>
                  </a:schemeClr>
                </a:solidFill>
                <a:latin typeface="Arial" pitchFamily="34" charset="0"/>
                <a:ea typeface="Times New Roman" pitchFamily="18" charset="0"/>
                <a:cs typeface="Arial" pitchFamily="34" charset="0"/>
              </a:rPr>
              <a:t>-Churches</a:t>
            </a:r>
            <a:endParaRPr lang="en-US" sz="400" dirty="0">
              <a:solidFill>
                <a:schemeClr val="tx2">
                  <a:lumMod val="75000"/>
                </a:schemeClr>
              </a:solidFill>
              <a:latin typeface="Arial" pitchFamily="34" charset="0"/>
              <a:cs typeface="Arial" pitchFamily="34" charset="0"/>
            </a:endParaRPr>
          </a:p>
          <a:p>
            <a:pPr eaLnBrk="0" hangingPunct="0">
              <a:defRPr/>
            </a:pPr>
            <a:r>
              <a:rPr lang="sr-Latn-CS" sz="1200" dirty="0">
                <a:solidFill>
                  <a:schemeClr val="tx2">
                    <a:lumMod val="75000"/>
                  </a:schemeClr>
                </a:solidFill>
                <a:latin typeface="Arial" pitchFamily="34" charset="0"/>
                <a:ea typeface="Times New Roman" pitchFamily="18" charset="0"/>
                <a:cs typeface="Arial" pitchFamily="34" charset="0"/>
              </a:rPr>
              <a:t>-Monasteries</a:t>
            </a:r>
            <a:endParaRPr lang="en-US" sz="400" dirty="0">
              <a:solidFill>
                <a:schemeClr val="tx2">
                  <a:lumMod val="75000"/>
                </a:schemeClr>
              </a:solidFill>
              <a:latin typeface="Arial" pitchFamily="34" charset="0"/>
              <a:cs typeface="Arial" pitchFamily="34" charset="0"/>
            </a:endParaRPr>
          </a:p>
          <a:p>
            <a:pPr eaLnBrk="0" hangingPunct="0">
              <a:defRPr/>
            </a:pPr>
            <a:r>
              <a:rPr lang="sr-Latn-CS" sz="1200" dirty="0">
                <a:solidFill>
                  <a:schemeClr val="tx2">
                    <a:lumMod val="75000"/>
                  </a:schemeClr>
                </a:solidFill>
                <a:latin typeface="Arial" pitchFamily="34" charset="0"/>
                <a:ea typeface="Times New Roman" pitchFamily="18" charset="0"/>
                <a:cs typeface="Arial" pitchFamily="34" charset="0"/>
              </a:rPr>
              <a:t>-Galleries</a:t>
            </a:r>
            <a:endParaRPr lang="en-US" sz="400" dirty="0">
              <a:solidFill>
                <a:schemeClr val="tx2">
                  <a:lumMod val="75000"/>
                </a:schemeClr>
              </a:solidFill>
              <a:latin typeface="Arial" pitchFamily="34" charset="0"/>
              <a:cs typeface="Arial" pitchFamily="34" charset="0"/>
            </a:endParaRPr>
          </a:p>
          <a:p>
            <a:pPr eaLnBrk="0" hangingPunct="0">
              <a:defRPr/>
            </a:pPr>
            <a:r>
              <a:rPr lang="sr-Latn-CS" sz="1200" dirty="0">
                <a:solidFill>
                  <a:schemeClr val="tx2">
                    <a:lumMod val="75000"/>
                  </a:schemeClr>
                </a:solidFill>
                <a:latin typeface="Arial" pitchFamily="34" charset="0"/>
                <a:ea typeface="Times New Roman" pitchFamily="18" charset="0"/>
                <a:cs typeface="Arial" pitchFamily="34" charset="0"/>
              </a:rPr>
              <a:t>-Museums</a:t>
            </a:r>
            <a:endParaRPr lang="en-US" sz="400" dirty="0">
              <a:solidFill>
                <a:schemeClr val="tx2">
                  <a:lumMod val="75000"/>
                </a:schemeClr>
              </a:solidFill>
              <a:latin typeface="Arial" pitchFamily="34" charset="0"/>
              <a:cs typeface="Arial" pitchFamily="34" charset="0"/>
            </a:endParaRPr>
          </a:p>
          <a:p>
            <a:pPr eaLnBrk="0" hangingPunct="0">
              <a:defRPr/>
            </a:pPr>
            <a:r>
              <a:rPr lang="sr-Latn-CS" sz="1200" dirty="0">
                <a:solidFill>
                  <a:schemeClr val="tx2">
                    <a:lumMod val="75000"/>
                  </a:schemeClr>
                </a:solidFill>
                <a:latin typeface="Arial" pitchFamily="34" charset="0"/>
                <a:ea typeface="Times New Roman" pitchFamily="18" charset="0"/>
                <a:cs typeface="Arial" pitchFamily="34" charset="0"/>
              </a:rPr>
              <a:t>-Parks</a:t>
            </a:r>
            <a:endParaRPr lang="en-US" sz="400" dirty="0">
              <a:solidFill>
                <a:schemeClr val="tx2">
                  <a:lumMod val="75000"/>
                </a:schemeClr>
              </a:solidFill>
              <a:latin typeface="Arial" pitchFamily="34" charset="0"/>
              <a:cs typeface="Arial" pitchFamily="34" charset="0"/>
            </a:endParaRPr>
          </a:p>
          <a:p>
            <a:pPr eaLnBrk="0" hangingPunct="0">
              <a:defRPr/>
            </a:pPr>
            <a:r>
              <a:rPr lang="sr-Latn-CS" sz="1200" dirty="0">
                <a:solidFill>
                  <a:schemeClr val="tx2">
                    <a:lumMod val="75000"/>
                  </a:schemeClr>
                </a:solidFill>
                <a:latin typeface="Arial" pitchFamily="34" charset="0"/>
                <a:ea typeface="Times New Roman" pitchFamily="18" charset="0"/>
                <a:cs typeface="Arial" pitchFamily="34" charset="0"/>
              </a:rPr>
              <a:t>-Squares</a:t>
            </a:r>
            <a:endParaRPr lang="en-US" sz="400" dirty="0">
              <a:solidFill>
                <a:schemeClr val="tx2">
                  <a:lumMod val="75000"/>
                </a:schemeClr>
              </a:solidFill>
              <a:latin typeface="Arial" pitchFamily="34" charset="0"/>
              <a:cs typeface="Arial" pitchFamily="34" charset="0"/>
            </a:endParaRPr>
          </a:p>
          <a:p>
            <a:pPr eaLnBrk="0" hangingPunct="0">
              <a:defRPr/>
            </a:pPr>
            <a:r>
              <a:rPr lang="sr-Latn-CS" sz="1200" dirty="0">
                <a:solidFill>
                  <a:schemeClr val="tx2">
                    <a:lumMod val="75000"/>
                  </a:schemeClr>
                </a:solidFill>
                <a:latin typeface="Arial" pitchFamily="34" charset="0"/>
                <a:ea typeface="Times New Roman" pitchFamily="18" charset="0"/>
                <a:cs typeface="Arial" pitchFamily="34" charset="0"/>
              </a:rPr>
              <a:t>-other</a:t>
            </a:r>
            <a:endParaRPr lang="en-US" sz="400" dirty="0">
              <a:solidFill>
                <a:schemeClr val="tx2">
                  <a:lumMod val="75000"/>
                </a:schemeClr>
              </a:solidFill>
              <a:latin typeface="Arial" pitchFamily="34" charset="0"/>
              <a:cs typeface="Arial" pitchFamily="34" charset="0"/>
            </a:endParaRPr>
          </a:p>
          <a:p>
            <a:pPr eaLnBrk="0" hangingPunct="0">
              <a:defRPr/>
            </a:pPr>
            <a:endParaRPr lang="en-US" sz="1200" b="1" dirty="0">
              <a:solidFill>
                <a:schemeClr val="tx2">
                  <a:lumMod val="75000"/>
                </a:schemeClr>
              </a:solidFill>
              <a:latin typeface="Arial" pitchFamily="34" charset="0"/>
              <a:ea typeface="Times New Roman" pitchFamily="18" charset="0"/>
              <a:cs typeface="Arial" pitchFamily="34" charset="0"/>
            </a:endParaRPr>
          </a:p>
          <a:p>
            <a:pPr eaLnBrk="0" hangingPunct="0">
              <a:defRPr/>
            </a:pPr>
            <a:r>
              <a:rPr lang="sr-Latn-CS" b="1" dirty="0">
                <a:solidFill>
                  <a:schemeClr val="tx2">
                    <a:lumMod val="75000"/>
                  </a:schemeClr>
                </a:solidFill>
                <a:latin typeface="Arial" pitchFamily="34" charset="0"/>
                <a:ea typeface="Times New Roman" pitchFamily="18" charset="0"/>
                <a:cs typeface="Arial" pitchFamily="34" charset="0"/>
              </a:rPr>
              <a:t>Other records</a:t>
            </a:r>
            <a:endParaRPr lang="en-US" dirty="0">
              <a:solidFill>
                <a:schemeClr val="tx2">
                  <a:lumMod val="75000"/>
                </a:schemeClr>
              </a:solidFill>
              <a:latin typeface="Arial" pitchFamily="34" charset="0"/>
              <a:cs typeface="Arial" pitchFamily="34" charset="0"/>
            </a:endParaRPr>
          </a:p>
          <a:p>
            <a:pPr eaLnBrk="0" hangingPunct="0">
              <a:defRPr/>
            </a:pPr>
            <a:r>
              <a:rPr lang="sr-Latn-CS" sz="1200" dirty="0">
                <a:solidFill>
                  <a:schemeClr val="tx2">
                    <a:lumMod val="75000"/>
                  </a:schemeClr>
                </a:solidFill>
                <a:latin typeface="Arial" pitchFamily="34" charset="0"/>
                <a:ea typeface="Times New Roman" pitchFamily="18" charset="0"/>
                <a:cs typeface="Arial" pitchFamily="34" charset="0"/>
              </a:rPr>
              <a:t>- Persons with disabilities</a:t>
            </a:r>
            <a:endParaRPr lang="en-US" sz="400" dirty="0">
              <a:solidFill>
                <a:schemeClr val="tx2">
                  <a:lumMod val="75000"/>
                </a:schemeClr>
              </a:solidFill>
              <a:latin typeface="Arial" pitchFamily="34" charset="0"/>
              <a:cs typeface="Arial" pitchFamily="34" charset="0"/>
            </a:endParaRPr>
          </a:p>
          <a:p>
            <a:pPr eaLnBrk="0" hangingPunct="0">
              <a:defRPr/>
            </a:pPr>
            <a:r>
              <a:rPr lang="sr-Latn-CS" sz="1200" dirty="0">
                <a:solidFill>
                  <a:schemeClr val="tx2">
                    <a:lumMod val="75000"/>
                  </a:schemeClr>
                </a:solidFill>
                <a:latin typeface="Arial" pitchFamily="34" charset="0"/>
                <a:ea typeface="Times New Roman" pitchFamily="18" charset="0"/>
                <a:cs typeface="Arial" pitchFamily="34" charset="0"/>
              </a:rPr>
              <a:t>- International - humanitarian and social organizations</a:t>
            </a:r>
            <a:endParaRPr lang="en-US" sz="400" dirty="0">
              <a:solidFill>
                <a:schemeClr val="tx2">
                  <a:lumMod val="75000"/>
                </a:schemeClr>
              </a:solidFill>
              <a:latin typeface="Arial" pitchFamily="34" charset="0"/>
              <a:cs typeface="Arial" pitchFamily="34" charset="0"/>
            </a:endParaRPr>
          </a:p>
          <a:p>
            <a:pPr eaLnBrk="0" hangingPunct="0">
              <a:defRPr/>
            </a:pPr>
            <a:r>
              <a:rPr lang="sr-Latn-CS" sz="1200" dirty="0">
                <a:solidFill>
                  <a:schemeClr val="tx2">
                    <a:lumMod val="75000"/>
                  </a:schemeClr>
                </a:solidFill>
                <a:latin typeface="Arial" pitchFamily="34" charset="0"/>
                <a:ea typeface="Times New Roman" pitchFamily="18" charset="0"/>
                <a:cs typeface="Arial" pitchFamily="34" charset="0"/>
              </a:rPr>
              <a:t>- NGOs dealing with issues of social and humanitarian policy</a:t>
            </a:r>
            <a:endParaRPr lang="en-US" sz="400" dirty="0">
              <a:solidFill>
                <a:schemeClr val="tx2">
                  <a:lumMod val="75000"/>
                </a:schemeClr>
              </a:solidFill>
              <a:latin typeface="Arial" pitchFamily="34" charset="0"/>
              <a:cs typeface="Arial" pitchFamily="34" charset="0"/>
            </a:endParaRPr>
          </a:p>
          <a:p>
            <a:pPr eaLnBrk="0" hangingPunct="0">
              <a:defRPr/>
            </a:pPr>
            <a:r>
              <a:rPr lang="sr-Latn-CS" sz="1200" dirty="0">
                <a:solidFill>
                  <a:schemeClr val="tx2">
                    <a:lumMod val="75000"/>
                  </a:schemeClr>
                </a:solidFill>
                <a:latin typeface="Arial" pitchFamily="34" charset="0"/>
                <a:ea typeface="Times New Roman" pitchFamily="18" charset="0"/>
                <a:cs typeface="Arial" pitchFamily="34" charset="0"/>
              </a:rPr>
              <a:t>- Donor organizations</a:t>
            </a:r>
            <a:endParaRPr lang="en-US" sz="400" dirty="0">
              <a:solidFill>
                <a:schemeClr val="tx2">
                  <a:lumMod val="75000"/>
                </a:schemeClr>
              </a:solidFill>
              <a:latin typeface="Arial" pitchFamily="34" charset="0"/>
              <a:cs typeface="Arial" pitchFamily="34" charset="0"/>
            </a:endParaRPr>
          </a:p>
          <a:p>
            <a:pPr eaLnBrk="0" hangingPunct="0">
              <a:defRPr/>
            </a:pPr>
            <a:r>
              <a:rPr lang="sr-Latn-CS" sz="1200" dirty="0">
                <a:solidFill>
                  <a:schemeClr val="tx2">
                    <a:lumMod val="75000"/>
                  </a:schemeClr>
                </a:solidFill>
                <a:latin typeface="Arial" pitchFamily="34" charset="0"/>
                <a:ea typeface="Times New Roman" pitchFamily="18" charset="0"/>
                <a:cs typeface="Arial" pitchFamily="34" charset="0"/>
              </a:rPr>
              <a:t>- State institutions and social policy agencies</a:t>
            </a:r>
            <a:endParaRPr lang="en-US" sz="400" dirty="0">
              <a:solidFill>
                <a:schemeClr val="tx2">
                  <a:lumMod val="75000"/>
                </a:schemeClr>
              </a:solidFill>
              <a:latin typeface="Arial" pitchFamily="34" charset="0"/>
              <a:cs typeface="Arial" pitchFamily="34" charset="0"/>
            </a:endParaRPr>
          </a:p>
          <a:p>
            <a:pPr eaLnBrk="0" hangingPunct="0">
              <a:defRPr/>
            </a:pPr>
            <a:r>
              <a:rPr lang="sr-Latn-CS" sz="1200" dirty="0">
                <a:solidFill>
                  <a:schemeClr val="tx2">
                    <a:lumMod val="75000"/>
                  </a:schemeClr>
                </a:solidFill>
                <a:latin typeface="Arial" pitchFamily="34" charset="0"/>
                <a:ea typeface="Times New Roman" pitchFamily="18" charset="0"/>
                <a:cs typeface="Arial" pitchFamily="34" charset="0"/>
              </a:rPr>
              <a:t>- Other</a:t>
            </a:r>
            <a:endParaRPr lang="sr-Latn-CS" dirty="0">
              <a:solidFill>
                <a:schemeClr val="tx2">
                  <a:lumMod val="75000"/>
                </a:schemeClr>
              </a:solidFill>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9" name="object 2"/>
          <p:cNvSpPr>
            <a:spLocks noChangeArrowheads="1"/>
          </p:cNvSpPr>
          <p:nvPr/>
        </p:nvSpPr>
        <p:spPr bwMode="auto">
          <a:xfrm>
            <a:off x="0" y="0"/>
            <a:ext cx="4860925" cy="683895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7650" name="object 7"/>
          <p:cNvSpPr>
            <a:spLocks noChangeArrowheads="1"/>
          </p:cNvSpPr>
          <p:nvPr/>
        </p:nvSpPr>
        <p:spPr bwMode="auto">
          <a:xfrm>
            <a:off x="-1588" y="185738"/>
            <a:ext cx="3217863" cy="0"/>
          </a:xfrm>
          <a:custGeom>
            <a:avLst/>
            <a:gdLst>
              <a:gd name="T0" fmla="*/ 0 w 3218815"/>
              <a:gd name="T1" fmla="*/ 3218815 w 3218815"/>
            </a:gdLst>
            <a:ahLst/>
            <a:cxnLst/>
            <a:rect l="T0" t="0" r="T1" b="0"/>
            <a:pathLst>
              <a:path w="3218815">
                <a:moveTo>
                  <a:pt x="0" y="0"/>
                </a:moveTo>
                <a:lnTo>
                  <a:pt x="3218281" y="0"/>
                </a:lnTo>
              </a:path>
            </a:pathLst>
          </a:custGeom>
          <a:noFill/>
          <a:ln w="9004">
            <a:solidFill>
              <a:srgbClr val="F5821F"/>
            </a:solidFill>
            <a:miter lim="800000"/>
            <a:headEnd/>
            <a:tailEnd/>
          </a:ln>
        </p:spPr>
        <p:txBody>
          <a:bodyPr lIns="0" tIns="0" rIns="0" bIns="0"/>
          <a:lstStyle/>
          <a:p>
            <a:endParaRPr lang="en-US">
              <a:latin typeface="Calibri" pitchFamily="34" charset="0"/>
            </a:endParaRPr>
          </a:p>
        </p:txBody>
      </p:sp>
      <p:sp>
        <p:nvSpPr>
          <p:cNvPr id="27651" name="object 8"/>
          <p:cNvSpPr>
            <a:spLocks noChangeArrowheads="1"/>
          </p:cNvSpPr>
          <p:nvPr/>
        </p:nvSpPr>
        <p:spPr bwMode="auto">
          <a:xfrm>
            <a:off x="3271838" y="138113"/>
            <a:ext cx="1198562" cy="92075"/>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7652" name="object 9"/>
          <p:cNvSpPr>
            <a:spLocks noChangeArrowheads="1"/>
          </p:cNvSpPr>
          <p:nvPr/>
        </p:nvSpPr>
        <p:spPr bwMode="auto">
          <a:xfrm>
            <a:off x="2381250" y="6434138"/>
            <a:ext cx="274638" cy="411162"/>
          </a:xfrm>
          <a:custGeom>
            <a:avLst/>
            <a:gdLst>
              <a:gd name="T0" fmla="*/ 0 w 274319"/>
              <a:gd name="T1" fmla="*/ 0 h 412115"/>
              <a:gd name="T2" fmla="*/ 274319 w 274319"/>
              <a:gd name="T3" fmla="*/ 412115 h 412115"/>
            </a:gdLst>
            <a:ahLst/>
            <a:cxnLst/>
            <a:rect l="T0" t="T1" r="T2" b="T3"/>
            <a:pathLst>
              <a:path w="274319" h="412115">
                <a:moveTo>
                  <a:pt x="0" y="411937"/>
                </a:moveTo>
                <a:lnTo>
                  <a:pt x="274078" y="411937"/>
                </a:lnTo>
                <a:lnTo>
                  <a:pt x="274078" y="0"/>
                </a:lnTo>
                <a:lnTo>
                  <a:pt x="0" y="0"/>
                </a:lnTo>
                <a:lnTo>
                  <a:pt x="0" y="411937"/>
                </a:lnTo>
                <a:close/>
              </a:path>
            </a:pathLst>
          </a:custGeom>
          <a:solidFill>
            <a:srgbClr val="00265A"/>
          </a:solidFill>
          <a:ln w="9525">
            <a:noFill/>
            <a:miter lim="800000"/>
            <a:headEnd/>
            <a:tailEnd/>
          </a:ln>
        </p:spPr>
        <p:txBody>
          <a:bodyPr lIns="0" tIns="0" rIns="0" bIns="0"/>
          <a:lstStyle/>
          <a:p>
            <a:endParaRPr lang="en-US">
              <a:latin typeface="Calibri" pitchFamily="34" charset="0"/>
            </a:endParaRPr>
          </a:p>
        </p:txBody>
      </p:sp>
      <p:sp>
        <p:nvSpPr>
          <p:cNvPr id="27653" name="object 10"/>
          <p:cNvSpPr>
            <a:spLocks noChangeArrowheads="1"/>
          </p:cNvSpPr>
          <p:nvPr/>
        </p:nvSpPr>
        <p:spPr bwMode="auto">
          <a:xfrm>
            <a:off x="2455863" y="6553200"/>
            <a:ext cx="125412" cy="123825"/>
          </a:xfrm>
          <a:custGeom>
            <a:avLst/>
            <a:gdLst>
              <a:gd name="T0" fmla="*/ 0 w 124460"/>
              <a:gd name="T1" fmla="*/ 0 h 123190"/>
              <a:gd name="T2" fmla="*/ 124460 w 124460"/>
              <a:gd name="T3" fmla="*/ 123190 h 123190"/>
            </a:gdLst>
            <a:ahLst/>
            <a:cxnLst/>
            <a:rect l="T0" t="T1" r="T2" b="T3"/>
            <a:pathLst>
              <a:path w="124460" h="123190">
                <a:moveTo>
                  <a:pt x="67353" y="18592"/>
                </a:moveTo>
                <a:lnTo>
                  <a:pt x="36067" y="18592"/>
                </a:lnTo>
                <a:lnTo>
                  <a:pt x="37769" y="19405"/>
                </a:lnTo>
                <a:lnTo>
                  <a:pt x="40004" y="22631"/>
                </a:lnTo>
                <a:lnTo>
                  <a:pt x="40589" y="25069"/>
                </a:lnTo>
                <a:lnTo>
                  <a:pt x="40589" y="32588"/>
                </a:lnTo>
                <a:lnTo>
                  <a:pt x="23501" y="66728"/>
                </a:lnTo>
                <a:lnTo>
                  <a:pt x="50" y="105613"/>
                </a:lnTo>
                <a:lnTo>
                  <a:pt x="0" y="122834"/>
                </a:lnTo>
                <a:lnTo>
                  <a:pt x="66141" y="122834"/>
                </a:lnTo>
                <a:lnTo>
                  <a:pt x="66141" y="102260"/>
                </a:lnTo>
                <a:lnTo>
                  <a:pt x="33172" y="102260"/>
                </a:lnTo>
                <a:lnTo>
                  <a:pt x="44582" y="85157"/>
                </a:lnTo>
                <a:lnTo>
                  <a:pt x="67157" y="45593"/>
                </a:lnTo>
                <a:lnTo>
                  <a:pt x="68884" y="22326"/>
                </a:lnTo>
                <a:lnTo>
                  <a:pt x="67353" y="18592"/>
                </a:lnTo>
                <a:close/>
              </a:path>
              <a:path w="124460" h="123190">
                <a:moveTo>
                  <a:pt x="32537" y="0"/>
                </a:moveTo>
                <a:lnTo>
                  <a:pt x="26441" y="0"/>
                </a:lnTo>
                <a:lnTo>
                  <a:pt x="21208" y="965"/>
                </a:lnTo>
                <a:lnTo>
                  <a:pt x="0" y="32156"/>
                </a:lnTo>
                <a:lnTo>
                  <a:pt x="0" y="43281"/>
                </a:lnTo>
                <a:lnTo>
                  <a:pt x="26974" y="43281"/>
                </a:lnTo>
                <a:lnTo>
                  <a:pt x="26974" y="26568"/>
                </a:lnTo>
                <a:lnTo>
                  <a:pt x="27533" y="23037"/>
                </a:lnTo>
                <a:lnTo>
                  <a:pt x="29768" y="19481"/>
                </a:lnTo>
                <a:lnTo>
                  <a:pt x="31495" y="18592"/>
                </a:lnTo>
                <a:lnTo>
                  <a:pt x="67353" y="18592"/>
                </a:lnTo>
                <a:lnTo>
                  <a:pt x="65811" y="14833"/>
                </a:lnTo>
                <a:lnTo>
                  <a:pt x="59689" y="8890"/>
                </a:lnTo>
                <a:lnTo>
                  <a:pt x="54536" y="5004"/>
                </a:lnTo>
                <a:lnTo>
                  <a:pt x="48294" y="2225"/>
                </a:lnTo>
                <a:lnTo>
                  <a:pt x="40962" y="556"/>
                </a:lnTo>
                <a:lnTo>
                  <a:pt x="32537" y="0"/>
                </a:lnTo>
                <a:close/>
              </a:path>
              <a:path w="124460" h="123190">
                <a:moveTo>
                  <a:pt x="124205" y="2286"/>
                </a:moveTo>
                <a:lnTo>
                  <a:pt x="106527" y="2286"/>
                </a:lnTo>
                <a:lnTo>
                  <a:pt x="100231" y="8947"/>
                </a:lnTo>
                <a:lnTo>
                  <a:pt x="92621" y="14376"/>
                </a:lnTo>
                <a:lnTo>
                  <a:pt x="83696" y="18566"/>
                </a:lnTo>
                <a:lnTo>
                  <a:pt x="73456" y="21513"/>
                </a:lnTo>
                <a:lnTo>
                  <a:pt x="73456" y="35509"/>
                </a:lnTo>
                <a:lnTo>
                  <a:pt x="83362" y="35509"/>
                </a:lnTo>
                <a:lnTo>
                  <a:pt x="87833" y="35991"/>
                </a:lnTo>
                <a:lnTo>
                  <a:pt x="91846" y="37922"/>
                </a:lnTo>
                <a:lnTo>
                  <a:pt x="93065" y="39370"/>
                </a:lnTo>
                <a:lnTo>
                  <a:pt x="93954" y="43129"/>
                </a:lnTo>
                <a:lnTo>
                  <a:pt x="94183" y="48768"/>
                </a:lnTo>
                <a:lnTo>
                  <a:pt x="94183" y="122834"/>
                </a:lnTo>
                <a:lnTo>
                  <a:pt x="124205" y="122834"/>
                </a:lnTo>
                <a:lnTo>
                  <a:pt x="124205" y="2286"/>
                </a:lnTo>
                <a:close/>
              </a:path>
            </a:pathLst>
          </a:custGeom>
          <a:solidFill>
            <a:srgbClr val="FFFFFF"/>
          </a:solidFill>
          <a:ln w="9525">
            <a:noFill/>
            <a:miter lim="800000"/>
            <a:headEnd/>
            <a:tailEnd/>
          </a:ln>
        </p:spPr>
        <p:txBody>
          <a:bodyPr lIns="0" tIns="0" rIns="0" bIns="0"/>
          <a:lstStyle/>
          <a:p>
            <a:endParaRPr lang="en-US">
              <a:latin typeface="Calibri" pitchFamily="34" charset="0"/>
            </a:endParaRPr>
          </a:p>
        </p:txBody>
      </p:sp>
      <p:sp>
        <p:nvSpPr>
          <p:cNvPr id="27654" name="object 12"/>
          <p:cNvSpPr>
            <a:spLocks noChangeArrowheads="1"/>
          </p:cNvSpPr>
          <p:nvPr/>
        </p:nvSpPr>
        <p:spPr bwMode="auto">
          <a:xfrm>
            <a:off x="4498975" y="185738"/>
            <a:ext cx="363538" cy="0"/>
          </a:xfrm>
          <a:custGeom>
            <a:avLst/>
            <a:gdLst>
              <a:gd name="T0" fmla="*/ 0 w 362585"/>
              <a:gd name="T1" fmla="*/ 362585 w 362585"/>
            </a:gdLst>
            <a:ahLst/>
            <a:cxnLst/>
            <a:rect l="T0" t="0" r="T1" b="0"/>
            <a:pathLst>
              <a:path w="362585">
                <a:moveTo>
                  <a:pt x="0" y="0"/>
                </a:moveTo>
                <a:lnTo>
                  <a:pt x="362458" y="0"/>
                </a:lnTo>
              </a:path>
            </a:pathLst>
          </a:custGeom>
          <a:noFill/>
          <a:ln w="36004">
            <a:solidFill>
              <a:srgbClr val="F5821F"/>
            </a:solidFill>
            <a:miter lim="800000"/>
            <a:headEnd/>
            <a:tailEnd/>
          </a:ln>
        </p:spPr>
        <p:txBody>
          <a:bodyPr lIns="0" tIns="0" rIns="0" bIns="0"/>
          <a:lstStyle/>
          <a:p>
            <a:endParaRPr lang="en-US">
              <a:latin typeface="Calibri" pitchFamily="34" charset="0"/>
            </a:endParaRPr>
          </a:p>
        </p:txBody>
      </p:sp>
      <p:sp>
        <p:nvSpPr>
          <p:cNvPr id="4097" name="Rectangle 1"/>
          <p:cNvSpPr>
            <a:spLocks noChangeArrowheads="1"/>
          </p:cNvSpPr>
          <p:nvPr/>
        </p:nvSpPr>
        <p:spPr bwMode="auto">
          <a:xfrm>
            <a:off x="1212850" y="603250"/>
            <a:ext cx="3651250" cy="1077913"/>
          </a:xfrm>
          <a:prstGeom prst="rect">
            <a:avLst/>
          </a:prstGeom>
          <a:noFill/>
          <a:ln w="9525">
            <a:noFill/>
            <a:miter lim="800000"/>
            <a:headEnd/>
            <a:tailEnd/>
          </a:ln>
          <a:effectLst/>
        </p:spPr>
        <p:txBody>
          <a:bodyPr anchor="ctr">
            <a:spAutoFit/>
          </a:bodyPr>
          <a:lstStyle/>
          <a:p>
            <a:pPr algn="r">
              <a:defRPr/>
            </a:pPr>
            <a:r>
              <a:rPr lang="sr-Latn-CS" sz="1600" b="1" dirty="0">
                <a:solidFill>
                  <a:schemeClr val="tx2">
                    <a:lumMod val="75000"/>
                  </a:schemeClr>
                </a:solidFill>
                <a:latin typeface="Arial" pitchFamily="34" charset="0"/>
                <a:ea typeface="Times New Roman" pitchFamily="18" charset="0"/>
                <a:cs typeface="Arial" pitchFamily="34" charset="0"/>
              </a:rPr>
              <a:t>Within the Hendi Info Center it is planned to install a portal which will have the function of public presentation of the info center</a:t>
            </a:r>
            <a:endParaRPr lang="sr-Latn-CS" sz="1600" dirty="0">
              <a:solidFill>
                <a:schemeClr val="tx2">
                  <a:lumMod val="75000"/>
                </a:schemeClr>
              </a:solidFill>
              <a:latin typeface="Arial" pitchFamily="34" charset="0"/>
              <a:cs typeface="Arial" pitchFamily="34" charset="0"/>
            </a:endParaRPr>
          </a:p>
        </p:txBody>
      </p:sp>
      <p:sp>
        <p:nvSpPr>
          <p:cNvPr id="4098" name="Rectangle 2"/>
          <p:cNvSpPr>
            <a:spLocks noChangeArrowheads="1"/>
          </p:cNvSpPr>
          <p:nvPr/>
        </p:nvSpPr>
        <p:spPr bwMode="auto">
          <a:xfrm>
            <a:off x="450850" y="1898650"/>
            <a:ext cx="4413250" cy="1200150"/>
          </a:xfrm>
          <a:prstGeom prst="rect">
            <a:avLst/>
          </a:prstGeom>
          <a:noFill/>
          <a:ln w="9525">
            <a:noFill/>
            <a:miter lim="800000"/>
            <a:headEnd/>
            <a:tailEnd/>
          </a:ln>
          <a:effectLst/>
        </p:spPr>
        <p:txBody>
          <a:bodyPr anchor="ctr">
            <a:spAutoFit/>
          </a:bodyPr>
          <a:lstStyle/>
          <a:p>
            <a:pPr>
              <a:defRPr/>
            </a:pPr>
            <a:r>
              <a:rPr lang="sr-Latn-CS" sz="2400" b="1" dirty="0">
                <a:solidFill>
                  <a:schemeClr val="tx2">
                    <a:lumMod val="75000"/>
                  </a:schemeClr>
                </a:solidFill>
                <a:latin typeface="Arial" pitchFamily="34" charset="0"/>
                <a:ea typeface="Times New Roman" pitchFamily="18" charset="0"/>
                <a:cs typeface="Arial" pitchFamily="34" charset="0"/>
              </a:rPr>
              <a:t>1. Site</a:t>
            </a:r>
            <a:endParaRPr lang="en-US" sz="2400" dirty="0">
              <a:solidFill>
                <a:schemeClr val="tx2">
                  <a:lumMod val="75000"/>
                </a:schemeClr>
              </a:solidFill>
              <a:latin typeface="Arial" pitchFamily="34" charset="0"/>
              <a:cs typeface="Arial" pitchFamily="34" charset="0"/>
            </a:endParaRPr>
          </a:p>
          <a:p>
            <a:pPr algn="just" eaLnBrk="0" hangingPunct="0">
              <a:defRPr/>
            </a:pPr>
            <a:r>
              <a:rPr lang="sr-Latn-CS" sz="1200" dirty="0">
                <a:solidFill>
                  <a:schemeClr val="tx2">
                    <a:lumMod val="75000"/>
                  </a:schemeClr>
                </a:solidFill>
                <a:latin typeface="Arial" pitchFamily="34" charset="0"/>
                <a:ea typeface="Times New Roman" pitchFamily="18" charset="0"/>
                <a:cs typeface="Arial" pitchFamily="34" charset="0"/>
              </a:rPr>
              <a:t>News site and information about the work of the info center. The site will be made according to accessibility criteria for people with disabilities in order to be able to use the website at full capacity</a:t>
            </a:r>
            <a:endParaRPr lang="sr-Latn-CS" dirty="0">
              <a:solidFill>
                <a:schemeClr val="tx2">
                  <a:lumMod val="75000"/>
                </a:schemeClr>
              </a:solidFill>
              <a:latin typeface="Arial" pitchFamily="34" charset="0"/>
              <a:cs typeface="Arial" pitchFamily="34" charset="0"/>
            </a:endParaRPr>
          </a:p>
        </p:txBody>
      </p:sp>
      <p:sp>
        <p:nvSpPr>
          <p:cNvPr id="4099" name="Rectangle 3"/>
          <p:cNvSpPr>
            <a:spLocks noChangeArrowheads="1"/>
          </p:cNvSpPr>
          <p:nvPr/>
        </p:nvSpPr>
        <p:spPr bwMode="auto">
          <a:xfrm>
            <a:off x="450850" y="3041650"/>
            <a:ext cx="4413250" cy="2032000"/>
          </a:xfrm>
          <a:prstGeom prst="rect">
            <a:avLst/>
          </a:prstGeom>
          <a:noFill/>
          <a:ln w="9525">
            <a:noFill/>
            <a:miter lim="800000"/>
            <a:headEnd/>
            <a:tailEnd/>
          </a:ln>
          <a:effectLst/>
        </p:spPr>
        <p:txBody>
          <a:bodyPr anchor="ctr">
            <a:spAutoFit/>
          </a:bodyPr>
          <a:lstStyle/>
          <a:p>
            <a:pPr>
              <a:defRPr/>
            </a:pPr>
            <a:r>
              <a:rPr lang="sr-Latn-CS" sz="2400" b="1" dirty="0">
                <a:solidFill>
                  <a:schemeClr val="tx2">
                    <a:lumMod val="75000"/>
                  </a:schemeClr>
                </a:solidFill>
                <a:latin typeface="Arial" pitchFamily="34" charset="0"/>
                <a:ea typeface="Times New Roman" pitchFamily="18" charset="0"/>
                <a:cs typeface="Arial" pitchFamily="34" charset="0"/>
              </a:rPr>
              <a:t>2. Forum</a:t>
            </a:r>
            <a:endParaRPr lang="en-US" sz="2400" dirty="0">
              <a:solidFill>
                <a:schemeClr val="tx2">
                  <a:lumMod val="75000"/>
                </a:schemeClr>
              </a:solidFill>
              <a:latin typeface="Arial" pitchFamily="34" charset="0"/>
              <a:cs typeface="Arial" pitchFamily="34" charset="0"/>
            </a:endParaRPr>
          </a:p>
          <a:p>
            <a:pPr algn="just" eaLnBrk="0" hangingPunct="0">
              <a:defRPr/>
            </a:pPr>
            <a:r>
              <a:rPr lang="sr-Latn-CS" sz="1200" dirty="0">
                <a:solidFill>
                  <a:schemeClr val="tx2">
                    <a:lumMod val="75000"/>
                  </a:schemeClr>
                </a:solidFill>
                <a:latin typeface="Arial" pitchFamily="34" charset="0"/>
                <a:ea typeface="Times New Roman" pitchFamily="18" charset="0"/>
                <a:cs typeface="Arial" pitchFamily="34" charset="0"/>
              </a:rPr>
              <a:t>Forum discussing individual issues of information centers, asking questions from practice, exchanging ideas, information, initiatives. The forum will be public and it will also be open to anyone interested in this activity, regardless of whether they are volunteers, employees in local self-governments, people with disabilities, members of associations of citizens, members of families of people with disabilities</a:t>
            </a:r>
            <a:endParaRPr lang="en-US" sz="400" dirty="0">
              <a:solidFill>
                <a:schemeClr val="tx2">
                  <a:lumMod val="75000"/>
                </a:schemeClr>
              </a:solidFill>
              <a:latin typeface="Arial" pitchFamily="34" charset="0"/>
              <a:cs typeface="Arial" pitchFamily="34" charset="0"/>
            </a:endParaRPr>
          </a:p>
          <a:p>
            <a:pPr eaLnBrk="0" hangingPunct="0">
              <a:defRPr/>
            </a:pPr>
            <a:endParaRPr lang="en-US" dirty="0">
              <a:latin typeface="Arial" pitchFamily="34" charset="0"/>
              <a:cs typeface="Arial" pitchFamily="34" charset="0"/>
            </a:endParaRPr>
          </a:p>
        </p:txBody>
      </p:sp>
      <p:sp>
        <p:nvSpPr>
          <p:cNvPr id="4100" name="Rectangle 4"/>
          <p:cNvSpPr>
            <a:spLocks noChangeArrowheads="1"/>
          </p:cNvSpPr>
          <p:nvPr/>
        </p:nvSpPr>
        <p:spPr bwMode="auto">
          <a:xfrm>
            <a:off x="450850" y="4718050"/>
            <a:ext cx="4413250" cy="1724025"/>
          </a:xfrm>
          <a:prstGeom prst="rect">
            <a:avLst/>
          </a:prstGeom>
          <a:noFill/>
          <a:ln w="9525">
            <a:noFill/>
            <a:miter lim="800000"/>
            <a:headEnd/>
            <a:tailEnd/>
          </a:ln>
          <a:effectLst/>
        </p:spPr>
        <p:txBody>
          <a:bodyPr anchor="ctr">
            <a:spAutoFit/>
          </a:bodyPr>
          <a:lstStyle/>
          <a:p>
            <a:pPr>
              <a:defRPr/>
            </a:pPr>
            <a:r>
              <a:rPr lang="sr-Latn-CS" sz="2400" b="1" dirty="0">
                <a:solidFill>
                  <a:schemeClr val="tx2">
                    <a:lumMod val="75000"/>
                  </a:schemeClr>
                </a:solidFill>
                <a:latin typeface="Arial" pitchFamily="34" charset="0"/>
                <a:ea typeface="Times New Roman" pitchFamily="18" charset="0"/>
                <a:cs typeface="Arial" pitchFamily="34" charset="0"/>
              </a:rPr>
              <a:t>3. Mailing list</a:t>
            </a:r>
            <a:endParaRPr lang="en-US" sz="2400" dirty="0">
              <a:solidFill>
                <a:schemeClr val="tx2">
                  <a:lumMod val="75000"/>
                </a:schemeClr>
              </a:solidFill>
              <a:latin typeface="Arial" pitchFamily="34" charset="0"/>
              <a:cs typeface="Arial" pitchFamily="34" charset="0"/>
            </a:endParaRPr>
          </a:p>
          <a:p>
            <a:pPr algn="just" eaLnBrk="0" hangingPunct="0">
              <a:defRPr/>
            </a:pPr>
            <a:r>
              <a:rPr lang="sr-Latn-CS" sz="1200" dirty="0">
                <a:solidFill>
                  <a:schemeClr val="tx2">
                    <a:lumMod val="75000"/>
                  </a:schemeClr>
                </a:solidFill>
                <a:latin typeface="Arial" pitchFamily="34" charset="0"/>
                <a:ea typeface="Times New Roman" pitchFamily="18" charset="0"/>
                <a:cs typeface="Arial" pitchFamily="34" charset="0"/>
              </a:rPr>
              <a:t>Local self-governments should help establish an information center in municipalities in Serbia. Each municipality should, through its bodies, take an active part in the creation of info centers that will collect and provide information from various PWD related areas.</a:t>
            </a:r>
            <a:endParaRPr lang="en-US" sz="400" dirty="0">
              <a:solidFill>
                <a:schemeClr val="tx2">
                  <a:lumMod val="75000"/>
                </a:schemeClr>
              </a:solidFill>
              <a:latin typeface="Arial" pitchFamily="34" charset="0"/>
              <a:cs typeface="Arial" pitchFamily="34" charset="0"/>
            </a:endParaRPr>
          </a:p>
          <a:p>
            <a:pPr eaLnBrk="0" hangingPunct="0">
              <a:defRPr/>
            </a:pPr>
            <a:endParaRPr lang="en-US" dirty="0">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3" name="object 2"/>
          <p:cNvSpPr>
            <a:spLocks noChangeArrowheads="1"/>
          </p:cNvSpPr>
          <p:nvPr/>
        </p:nvSpPr>
        <p:spPr bwMode="auto">
          <a:xfrm>
            <a:off x="0" y="0"/>
            <a:ext cx="4857750" cy="683895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8674" name="object 3"/>
          <p:cNvSpPr>
            <a:spLocks noChangeArrowheads="1"/>
          </p:cNvSpPr>
          <p:nvPr/>
        </p:nvSpPr>
        <p:spPr bwMode="auto">
          <a:xfrm>
            <a:off x="1638300" y="185738"/>
            <a:ext cx="3219450" cy="0"/>
          </a:xfrm>
          <a:custGeom>
            <a:avLst/>
            <a:gdLst>
              <a:gd name="T0" fmla="*/ 0 w 3218815"/>
              <a:gd name="T1" fmla="*/ 3218815 w 3218815"/>
            </a:gdLst>
            <a:ahLst/>
            <a:cxnLst/>
            <a:rect l="T0" t="0" r="T1" b="0"/>
            <a:pathLst>
              <a:path w="3218815">
                <a:moveTo>
                  <a:pt x="0" y="0"/>
                </a:moveTo>
                <a:lnTo>
                  <a:pt x="3218281" y="0"/>
                </a:lnTo>
              </a:path>
            </a:pathLst>
          </a:custGeom>
          <a:noFill/>
          <a:ln w="9004">
            <a:solidFill>
              <a:srgbClr val="F5821F"/>
            </a:solidFill>
            <a:miter lim="800000"/>
            <a:headEnd/>
            <a:tailEnd/>
          </a:ln>
        </p:spPr>
        <p:txBody>
          <a:bodyPr lIns="0" tIns="0" rIns="0" bIns="0"/>
          <a:lstStyle/>
          <a:p>
            <a:endParaRPr lang="en-US">
              <a:latin typeface="Calibri" pitchFamily="34" charset="0"/>
            </a:endParaRPr>
          </a:p>
        </p:txBody>
      </p:sp>
      <p:sp>
        <p:nvSpPr>
          <p:cNvPr id="28675" name="object 4"/>
          <p:cNvSpPr>
            <a:spLocks noChangeArrowheads="1"/>
          </p:cNvSpPr>
          <p:nvPr/>
        </p:nvSpPr>
        <p:spPr bwMode="auto">
          <a:xfrm>
            <a:off x="-17463" y="69850"/>
            <a:ext cx="1227138" cy="246063"/>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8676" name="object 7"/>
          <p:cNvSpPr>
            <a:spLocks noChangeArrowheads="1"/>
          </p:cNvSpPr>
          <p:nvPr/>
        </p:nvSpPr>
        <p:spPr bwMode="auto">
          <a:xfrm>
            <a:off x="2203450" y="6434138"/>
            <a:ext cx="273050" cy="411162"/>
          </a:xfrm>
          <a:custGeom>
            <a:avLst/>
            <a:gdLst>
              <a:gd name="T0" fmla="*/ 0 w 274319"/>
              <a:gd name="T1" fmla="*/ 0 h 412115"/>
              <a:gd name="T2" fmla="*/ 274319 w 274319"/>
              <a:gd name="T3" fmla="*/ 412115 h 412115"/>
            </a:gdLst>
            <a:ahLst/>
            <a:cxnLst/>
            <a:rect l="T0" t="T1" r="T2" b="T3"/>
            <a:pathLst>
              <a:path w="274319" h="412115">
                <a:moveTo>
                  <a:pt x="0" y="411937"/>
                </a:moveTo>
                <a:lnTo>
                  <a:pt x="274078" y="411937"/>
                </a:lnTo>
                <a:lnTo>
                  <a:pt x="274078" y="0"/>
                </a:lnTo>
                <a:lnTo>
                  <a:pt x="0" y="0"/>
                </a:lnTo>
                <a:lnTo>
                  <a:pt x="0" y="411937"/>
                </a:lnTo>
                <a:close/>
              </a:path>
            </a:pathLst>
          </a:custGeom>
          <a:solidFill>
            <a:srgbClr val="00265A"/>
          </a:solidFill>
          <a:ln w="9525">
            <a:noFill/>
            <a:miter lim="800000"/>
            <a:headEnd/>
            <a:tailEnd/>
          </a:ln>
        </p:spPr>
        <p:txBody>
          <a:bodyPr lIns="0" tIns="0" rIns="0" bIns="0"/>
          <a:lstStyle/>
          <a:p>
            <a:endParaRPr lang="en-US">
              <a:latin typeface="Calibri" pitchFamily="34" charset="0"/>
            </a:endParaRPr>
          </a:p>
        </p:txBody>
      </p:sp>
      <p:sp>
        <p:nvSpPr>
          <p:cNvPr id="28677" name="object 8"/>
          <p:cNvSpPr>
            <a:spLocks noChangeArrowheads="1"/>
          </p:cNvSpPr>
          <p:nvPr/>
        </p:nvSpPr>
        <p:spPr bwMode="auto">
          <a:xfrm>
            <a:off x="2266950" y="6553200"/>
            <a:ext cx="146050" cy="123825"/>
          </a:xfrm>
          <a:custGeom>
            <a:avLst/>
            <a:gdLst>
              <a:gd name="T0" fmla="*/ 0 w 145414"/>
              <a:gd name="T1" fmla="*/ 0 h 123190"/>
              <a:gd name="T2" fmla="*/ 145414 w 145414"/>
              <a:gd name="T3" fmla="*/ 123190 h 123190"/>
            </a:gdLst>
            <a:ahLst/>
            <a:cxnLst/>
            <a:rect l="T0" t="T1" r="T2" b="T3"/>
            <a:pathLst>
              <a:path w="145414" h="123190">
                <a:moveTo>
                  <a:pt x="67353" y="18592"/>
                </a:moveTo>
                <a:lnTo>
                  <a:pt x="36067" y="18592"/>
                </a:lnTo>
                <a:lnTo>
                  <a:pt x="37769" y="19405"/>
                </a:lnTo>
                <a:lnTo>
                  <a:pt x="40004" y="22631"/>
                </a:lnTo>
                <a:lnTo>
                  <a:pt x="40589" y="25069"/>
                </a:lnTo>
                <a:lnTo>
                  <a:pt x="40589" y="32588"/>
                </a:lnTo>
                <a:lnTo>
                  <a:pt x="23501" y="66728"/>
                </a:lnTo>
                <a:lnTo>
                  <a:pt x="50" y="105613"/>
                </a:lnTo>
                <a:lnTo>
                  <a:pt x="0" y="122834"/>
                </a:lnTo>
                <a:lnTo>
                  <a:pt x="66141" y="122834"/>
                </a:lnTo>
                <a:lnTo>
                  <a:pt x="66141" y="102260"/>
                </a:lnTo>
                <a:lnTo>
                  <a:pt x="33172" y="102260"/>
                </a:lnTo>
                <a:lnTo>
                  <a:pt x="44582" y="85157"/>
                </a:lnTo>
                <a:lnTo>
                  <a:pt x="67157" y="45593"/>
                </a:lnTo>
                <a:lnTo>
                  <a:pt x="68884" y="22326"/>
                </a:lnTo>
                <a:lnTo>
                  <a:pt x="67353" y="18592"/>
                </a:lnTo>
                <a:close/>
              </a:path>
              <a:path w="145414" h="123190">
                <a:moveTo>
                  <a:pt x="32537" y="0"/>
                </a:moveTo>
                <a:lnTo>
                  <a:pt x="26441" y="0"/>
                </a:lnTo>
                <a:lnTo>
                  <a:pt x="21208" y="965"/>
                </a:lnTo>
                <a:lnTo>
                  <a:pt x="0" y="32156"/>
                </a:lnTo>
                <a:lnTo>
                  <a:pt x="0" y="43281"/>
                </a:lnTo>
                <a:lnTo>
                  <a:pt x="26974" y="43281"/>
                </a:lnTo>
                <a:lnTo>
                  <a:pt x="26974" y="26568"/>
                </a:lnTo>
                <a:lnTo>
                  <a:pt x="27533" y="23037"/>
                </a:lnTo>
                <a:lnTo>
                  <a:pt x="29768" y="19481"/>
                </a:lnTo>
                <a:lnTo>
                  <a:pt x="31495" y="18592"/>
                </a:lnTo>
                <a:lnTo>
                  <a:pt x="67353" y="18592"/>
                </a:lnTo>
                <a:lnTo>
                  <a:pt x="65811" y="14833"/>
                </a:lnTo>
                <a:lnTo>
                  <a:pt x="59689" y="8890"/>
                </a:lnTo>
                <a:lnTo>
                  <a:pt x="54536" y="5004"/>
                </a:lnTo>
                <a:lnTo>
                  <a:pt x="48294" y="2225"/>
                </a:lnTo>
                <a:lnTo>
                  <a:pt x="40962" y="556"/>
                </a:lnTo>
                <a:lnTo>
                  <a:pt x="32537" y="0"/>
                </a:lnTo>
                <a:close/>
              </a:path>
              <a:path w="145414" h="123190">
                <a:moveTo>
                  <a:pt x="143858" y="18592"/>
                </a:moveTo>
                <a:lnTo>
                  <a:pt x="112572" y="18592"/>
                </a:lnTo>
                <a:lnTo>
                  <a:pt x="114274" y="19405"/>
                </a:lnTo>
                <a:lnTo>
                  <a:pt x="116509" y="22631"/>
                </a:lnTo>
                <a:lnTo>
                  <a:pt x="117093" y="25069"/>
                </a:lnTo>
                <a:lnTo>
                  <a:pt x="117093" y="32588"/>
                </a:lnTo>
                <a:lnTo>
                  <a:pt x="100006" y="66728"/>
                </a:lnTo>
                <a:lnTo>
                  <a:pt x="76555" y="105613"/>
                </a:lnTo>
                <a:lnTo>
                  <a:pt x="76504" y="122834"/>
                </a:lnTo>
                <a:lnTo>
                  <a:pt x="142646" y="122834"/>
                </a:lnTo>
                <a:lnTo>
                  <a:pt x="142646" y="102260"/>
                </a:lnTo>
                <a:lnTo>
                  <a:pt x="109677" y="102260"/>
                </a:lnTo>
                <a:lnTo>
                  <a:pt x="121087" y="85157"/>
                </a:lnTo>
                <a:lnTo>
                  <a:pt x="143662" y="45593"/>
                </a:lnTo>
                <a:lnTo>
                  <a:pt x="145389" y="22326"/>
                </a:lnTo>
                <a:lnTo>
                  <a:pt x="143858" y="18592"/>
                </a:lnTo>
                <a:close/>
              </a:path>
              <a:path w="145414" h="123190">
                <a:moveTo>
                  <a:pt x="109042" y="0"/>
                </a:moveTo>
                <a:lnTo>
                  <a:pt x="102946" y="0"/>
                </a:lnTo>
                <a:lnTo>
                  <a:pt x="97713" y="965"/>
                </a:lnTo>
                <a:lnTo>
                  <a:pt x="76504" y="32156"/>
                </a:lnTo>
                <a:lnTo>
                  <a:pt x="76504" y="43281"/>
                </a:lnTo>
                <a:lnTo>
                  <a:pt x="103479" y="43281"/>
                </a:lnTo>
                <a:lnTo>
                  <a:pt x="103479" y="26568"/>
                </a:lnTo>
                <a:lnTo>
                  <a:pt x="104038" y="23037"/>
                </a:lnTo>
                <a:lnTo>
                  <a:pt x="106273" y="19481"/>
                </a:lnTo>
                <a:lnTo>
                  <a:pt x="108000" y="18592"/>
                </a:lnTo>
                <a:lnTo>
                  <a:pt x="143858" y="18592"/>
                </a:lnTo>
                <a:lnTo>
                  <a:pt x="142316" y="14833"/>
                </a:lnTo>
                <a:lnTo>
                  <a:pt x="136194" y="8890"/>
                </a:lnTo>
                <a:lnTo>
                  <a:pt x="131041" y="5004"/>
                </a:lnTo>
                <a:lnTo>
                  <a:pt x="124799" y="2225"/>
                </a:lnTo>
                <a:lnTo>
                  <a:pt x="117467" y="556"/>
                </a:lnTo>
                <a:lnTo>
                  <a:pt x="109042" y="0"/>
                </a:lnTo>
                <a:close/>
              </a:path>
            </a:pathLst>
          </a:custGeom>
          <a:solidFill>
            <a:srgbClr val="FFFFFF"/>
          </a:solidFill>
          <a:ln w="9525">
            <a:noFill/>
            <a:miter lim="800000"/>
            <a:headEnd/>
            <a:tailEnd/>
          </a:ln>
        </p:spPr>
        <p:txBody>
          <a:bodyPr lIns="0" tIns="0" rIns="0" bIns="0"/>
          <a:lstStyle/>
          <a:p>
            <a:endParaRPr lang="en-US">
              <a:latin typeface="Calibri" pitchFamily="34" charset="0"/>
            </a:endParaRPr>
          </a:p>
        </p:txBody>
      </p:sp>
      <p:sp>
        <p:nvSpPr>
          <p:cNvPr id="9" name="TextBox 8"/>
          <p:cNvSpPr txBox="1"/>
          <p:nvPr/>
        </p:nvSpPr>
        <p:spPr>
          <a:xfrm>
            <a:off x="298450" y="755650"/>
            <a:ext cx="2667000" cy="523875"/>
          </a:xfrm>
          <a:prstGeom prst="rect">
            <a:avLst/>
          </a:prstGeom>
          <a:noFill/>
        </p:spPr>
        <p:txBody>
          <a:bodyPr>
            <a:spAutoFit/>
          </a:bodyPr>
          <a:lstStyle/>
          <a:p>
            <a:pPr fontAlgn="auto">
              <a:spcBef>
                <a:spcPts val="0"/>
              </a:spcBef>
              <a:spcAft>
                <a:spcPts val="0"/>
              </a:spcAft>
              <a:defRPr/>
            </a:pPr>
            <a:r>
              <a:rPr lang="en-US" sz="2800" b="1" dirty="0">
                <a:solidFill>
                  <a:schemeClr val="tx2">
                    <a:lumMod val="75000"/>
                  </a:schemeClr>
                </a:solidFill>
                <a:latin typeface="+mn-lt"/>
              </a:rPr>
              <a:t>CONCLUSION</a:t>
            </a:r>
            <a:endParaRPr lang="en-US" sz="2800" b="1" dirty="0">
              <a:solidFill>
                <a:schemeClr val="tx2">
                  <a:lumMod val="75000"/>
                </a:schemeClr>
              </a:solidFill>
              <a:latin typeface="+mn-lt"/>
            </a:endParaRPr>
          </a:p>
        </p:txBody>
      </p:sp>
      <p:sp>
        <p:nvSpPr>
          <p:cNvPr id="3073" name="Rectangle 1"/>
          <p:cNvSpPr>
            <a:spLocks noChangeArrowheads="1"/>
          </p:cNvSpPr>
          <p:nvPr/>
        </p:nvSpPr>
        <p:spPr bwMode="auto">
          <a:xfrm>
            <a:off x="222250" y="1365250"/>
            <a:ext cx="4419600" cy="3970338"/>
          </a:xfrm>
          <a:prstGeom prst="rect">
            <a:avLst/>
          </a:prstGeom>
          <a:noFill/>
          <a:ln w="9525">
            <a:noFill/>
            <a:miter lim="800000"/>
            <a:headEnd/>
            <a:tailEnd/>
          </a:ln>
          <a:effectLst/>
        </p:spPr>
        <p:txBody>
          <a:bodyPr anchor="ctr">
            <a:spAutoFit/>
          </a:bodyPr>
          <a:lstStyle/>
          <a:p>
            <a:pPr algn="just">
              <a:defRPr/>
            </a:pPr>
            <a:r>
              <a:rPr lang="sr-Latn-CS" dirty="0">
                <a:solidFill>
                  <a:schemeClr val="tx2">
                    <a:lumMod val="75000"/>
                  </a:schemeClr>
                </a:solidFill>
                <a:latin typeface="Arial" pitchFamily="34" charset="0"/>
                <a:ea typeface="Times New Roman" pitchFamily="18" charset="0"/>
                <a:cs typeface="Arial" pitchFamily="34" charset="0"/>
              </a:rPr>
              <a:t>Logical conclusion is the necessity of linking associations of people with disabilities at the level of the whole republic as well as adequate entry, exchange and central updating of data. </a:t>
            </a:r>
            <a:endParaRPr lang="en-US" dirty="0">
              <a:solidFill>
                <a:schemeClr val="tx2">
                  <a:lumMod val="75000"/>
                </a:schemeClr>
              </a:solidFill>
              <a:latin typeface="Arial" pitchFamily="34" charset="0"/>
              <a:ea typeface="Times New Roman" pitchFamily="18" charset="0"/>
              <a:cs typeface="Arial" pitchFamily="34" charset="0"/>
            </a:endParaRPr>
          </a:p>
          <a:p>
            <a:pPr algn="just">
              <a:defRPr/>
            </a:pPr>
            <a:endParaRPr lang="en-US" dirty="0">
              <a:solidFill>
                <a:schemeClr val="tx2">
                  <a:lumMod val="75000"/>
                </a:schemeClr>
              </a:solidFill>
              <a:latin typeface="Arial" pitchFamily="34" charset="0"/>
              <a:ea typeface="Times New Roman" pitchFamily="18" charset="0"/>
              <a:cs typeface="Arial" pitchFamily="34" charset="0"/>
            </a:endParaRPr>
          </a:p>
          <a:p>
            <a:pPr algn="just">
              <a:defRPr/>
            </a:pPr>
            <a:r>
              <a:rPr lang="sr-Latn-CS" dirty="0">
                <a:solidFill>
                  <a:schemeClr val="tx2">
                    <a:lumMod val="75000"/>
                  </a:schemeClr>
                </a:solidFill>
                <a:latin typeface="Arial" pitchFamily="34" charset="0"/>
                <a:ea typeface="Times New Roman" pitchFamily="18" charset="0"/>
                <a:cs typeface="Arial" pitchFamily="34" charset="0"/>
              </a:rPr>
              <a:t>This would certainly give people with disabilities different benefits in the form of planning, communication, guidance, employment, assistance, etc. We hope that this brochure will help you to see the necessity of the first of all the importance that PWD would have for this imaginary database and web applications.</a:t>
            </a:r>
            <a:endParaRPr lang="en-US" dirty="0">
              <a:solidFill>
                <a:schemeClr val="tx2">
                  <a:lumMod val="75000"/>
                </a:schemeClr>
              </a:solidFill>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7" name="object 2"/>
          <p:cNvSpPr>
            <a:spLocks noChangeArrowheads="1"/>
          </p:cNvSpPr>
          <p:nvPr/>
        </p:nvSpPr>
        <p:spPr bwMode="auto">
          <a:xfrm>
            <a:off x="0" y="6350"/>
            <a:ext cx="4862513" cy="683895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9698" name="object 3"/>
          <p:cNvSpPr>
            <a:spLocks noChangeArrowheads="1"/>
          </p:cNvSpPr>
          <p:nvPr/>
        </p:nvSpPr>
        <p:spPr bwMode="auto">
          <a:xfrm>
            <a:off x="2259013" y="5780088"/>
            <a:ext cx="1695450" cy="704850"/>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9699" name="object 5"/>
          <p:cNvSpPr>
            <a:spLocks noChangeArrowheads="1"/>
          </p:cNvSpPr>
          <p:nvPr/>
        </p:nvSpPr>
        <p:spPr bwMode="auto">
          <a:xfrm>
            <a:off x="2825750" y="4954588"/>
            <a:ext cx="1019175" cy="487362"/>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9700" name="object 6"/>
          <p:cNvSpPr>
            <a:spLocks noChangeArrowheads="1"/>
          </p:cNvSpPr>
          <p:nvPr/>
        </p:nvSpPr>
        <p:spPr bwMode="auto">
          <a:xfrm>
            <a:off x="2263775" y="4683125"/>
            <a:ext cx="479425" cy="871538"/>
          </a:xfrm>
          <a:prstGeom prst="rect">
            <a:avLst/>
          </a:prstGeom>
          <a:blipFill dpi="0" rotWithShape="1">
            <a:blip r:embed="rId5"/>
            <a:srcRect/>
            <a:stretch>
              <a:fillRect/>
            </a:stretch>
          </a:blipFill>
          <a:ln w="9525">
            <a:noFill/>
            <a:miter lim="800000"/>
            <a:headEnd/>
            <a:tailEnd/>
          </a:ln>
        </p:spPr>
        <p:txBody>
          <a:bodyPr lIns="0" tIns="0" rIns="0" bIns="0"/>
          <a:lstStyle/>
          <a:p>
            <a:endParaRPr lang="en-US">
              <a:latin typeface="Calibri" pitchFamily="34" charset="0"/>
            </a:endParaRPr>
          </a:p>
        </p:txBody>
      </p:sp>
      <p:sp>
        <p:nvSpPr>
          <p:cNvPr id="9" name="TextBox 8"/>
          <p:cNvSpPr txBox="1"/>
          <p:nvPr/>
        </p:nvSpPr>
        <p:spPr>
          <a:xfrm>
            <a:off x="2203450" y="2355850"/>
            <a:ext cx="1524000" cy="369888"/>
          </a:xfrm>
          <a:prstGeom prst="rect">
            <a:avLst/>
          </a:prstGeom>
          <a:noFill/>
        </p:spPr>
        <p:txBody>
          <a:bodyPr>
            <a:spAutoFit/>
          </a:bodyPr>
          <a:lstStyle/>
          <a:p>
            <a:pPr fontAlgn="auto">
              <a:spcBef>
                <a:spcPts val="0"/>
              </a:spcBef>
              <a:spcAft>
                <a:spcPts val="0"/>
              </a:spcAft>
              <a:defRPr/>
            </a:pPr>
            <a:r>
              <a:rPr lang="en-US" b="1" dirty="0">
                <a:solidFill>
                  <a:schemeClr val="tx2">
                    <a:lumMod val="75000"/>
                  </a:schemeClr>
                </a:solidFill>
                <a:latin typeface="+mn-lt"/>
              </a:rPr>
              <a:t>PROJECT</a:t>
            </a:r>
            <a:endParaRPr lang="en-US" b="1" dirty="0">
              <a:solidFill>
                <a:schemeClr val="tx2">
                  <a:lumMod val="75000"/>
                </a:schemeClr>
              </a:solidFill>
              <a:latin typeface="+mn-lt"/>
            </a:endParaRPr>
          </a:p>
        </p:txBody>
      </p:sp>
      <p:sp>
        <p:nvSpPr>
          <p:cNvPr id="2049" name="Rectangle 1"/>
          <p:cNvSpPr>
            <a:spLocks noChangeArrowheads="1"/>
          </p:cNvSpPr>
          <p:nvPr/>
        </p:nvSpPr>
        <p:spPr bwMode="auto">
          <a:xfrm>
            <a:off x="2203450" y="2660650"/>
            <a:ext cx="2660650" cy="830263"/>
          </a:xfrm>
          <a:prstGeom prst="rect">
            <a:avLst/>
          </a:prstGeom>
          <a:noFill/>
          <a:ln w="9525">
            <a:noFill/>
            <a:miter lim="800000"/>
            <a:headEnd/>
            <a:tailEnd/>
          </a:ln>
          <a:effectLst/>
        </p:spPr>
        <p:txBody>
          <a:bodyPr anchor="ctr">
            <a:spAutoFit/>
          </a:bodyPr>
          <a:lstStyle/>
          <a:p>
            <a:pPr>
              <a:defRPr/>
            </a:pPr>
            <a:r>
              <a:rPr lang="sr-Latn-CS" sz="1200" dirty="0">
                <a:solidFill>
                  <a:schemeClr val="tx2">
                    <a:lumMod val="75000"/>
                  </a:schemeClr>
                </a:solidFill>
                <a:latin typeface="Arial" pitchFamily="34" charset="0"/>
                <a:ea typeface="Times New Roman" pitchFamily="18" charset="0"/>
                <a:cs typeface="Arial" pitchFamily="34" charset="0"/>
              </a:rPr>
              <a:t>Training for initiation and development of services and services of personal assistants and info centers in the cities of Serbia</a:t>
            </a:r>
            <a:endParaRPr lang="sr-Latn-CS" dirty="0">
              <a:solidFill>
                <a:schemeClr val="tx2">
                  <a:lumMod val="75000"/>
                </a:schemeClr>
              </a:solidFill>
              <a:latin typeface="Arial" pitchFamily="34" charset="0"/>
              <a:cs typeface="Arial" pitchFamily="34" charset="0"/>
            </a:endParaRPr>
          </a:p>
        </p:txBody>
      </p:sp>
      <p:sp>
        <p:nvSpPr>
          <p:cNvPr id="2050" name="Rectangle 2"/>
          <p:cNvSpPr>
            <a:spLocks noChangeArrowheads="1"/>
          </p:cNvSpPr>
          <p:nvPr/>
        </p:nvSpPr>
        <p:spPr bwMode="auto">
          <a:xfrm>
            <a:off x="2203450" y="3879850"/>
            <a:ext cx="2660650" cy="830263"/>
          </a:xfrm>
          <a:prstGeom prst="rect">
            <a:avLst/>
          </a:prstGeom>
          <a:noFill/>
          <a:ln w="9525">
            <a:noFill/>
            <a:miter lim="800000"/>
            <a:headEnd/>
            <a:tailEnd/>
          </a:ln>
          <a:effectLst/>
        </p:spPr>
        <p:txBody>
          <a:bodyPr anchor="ctr">
            <a:spAutoFit/>
          </a:bodyPr>
          <a:lstStyle/>
          <a:p>
            <a:pPr>
              <a:defRPr/>
            </a:pPr>
            <a:r>
              <a:rPr lang="sr-Latn-CS" sz="1200" dirty="0">
                <a:solidFill>
                  <a:schemeClr val="tx2">
                    <a:lumMod val="75000"/>
                  </a:schemeClr>
                </a:solidFill>
                <a:latin typeface="Arial" pitchFamily="34" charset="0"/>
                <a:ea typeface="Times New Roman" pitchFamily="18" charset="0"/>
                <a:cs typeface="Arial" pitchFamily="34" charset="0"/>
              </a:rPr>
              <a:t>We are grateful for the support of the Ministry of Labor, Employment and Social Policy of the Republic of Serbia</a:t>
            </a:r>
            <a:endParaRPr lang="sr-Latn-CS" dirty="0">
              <a:solidFill>
                <a:schemeClr val="tx2">
                  <a:lumMod val="75000"/>
                </a:schemeClr>
              </a:solidFill>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1" name="object 2"/>
          <p:cNvSpPr>
            <a:spLocks noChangeArrowheads="1"/>
          </p:cNvSpPr>
          <p:nvPr/>
        </p:nvSpPr>
        <p:spPr bwMode="auto">
          <a:xfrm>
            <a:off x="1588" y="6350"/>
            <a:ext cx="4857750" cy="683895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30722" name="object 3"/>
          <p:cNvSpPr>
            <a:spLocks noChangeArrowheads="1"/>
          </p:cNvSpPr>
          <p:nvPr/>
        </p:nvSpPr>
        <p:spPr bwMode="auto">
          <a:xfrm>
            <a:off x="1674813" y="5210175"/>
            <a:ext cx="1511300" cy="384175"/>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30723" name="object 4"/>
          <p:cNvSpPr>
            <a:spLocks noChangeArrowheads="1"/>
          </p:cNvSpPr>
          <p:nvPr/>
        </p:nvSpPr>
        <p:spPr bwMode="auto">
          <a:xfrm>
            <a:off x="1549400" y="5673725"/>
            <a:ext cx="1762125" cy="815975"/>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7" name="object 2"/>
          <p:cNvSpPr>
            <a:spLocks noChangeArrowheads="1"/>
          </p:cNvSpPr>
          <p:nvPr/>
        </p:nvSpPr>
        <p:spPr bwMode="auto">
          <a:xfrm>
            <a:off x="0" y="6350"/>
            <a:ext cx="4862513" cy="683895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9218" name="object 3"/>
          <p:cNvSpPr>
            <a:spLocks noChangeArrowheads="1"/>
          </p:cNvSpPr>
          <p:nvPr/>
        </p:nvSpPr>
        <p:spPr bwMode="auto">
          <a:xfrm>
            <a:off x="-1588" y="185738"/>
            <a:ext cx="3217863" cy="0"/>
          </a:xfrm>
          <a:custGeom>
            <a:avLst/>
            <a:gdLst>
              <a:gd name="T0" fmla="*/ 0 w 3218815"/>
              <a:gd name="T1" fmla="*/ 3218815 w 3218815"/>
            </a:gdLst>
            <a:ahLst/>
            <a:cxnLst/>
            <a:rect l="T0" t="0" r="T1" b="0"/>
            <a:pathLst>
              <a:path w="3218815">
                <a:moveTo>
                  <a:pt x="0" y="0"/>
                </a:moveTo>
                <a:lnTo>
                  <a:pt x="3218281" y="0"/>
                </a:lnTo>
              </a:path>
            </a:pathLst>
          </a:custGeom>
          <a:noFill/>
          <a:ln w="9004">
            <a:solidFill>
              <a:srgbClr val="F5821F"/>
            </a:solidFill>
            <a:miter lim="800000"/>
            <a:headEnd/>
            <a:tailEnd/>
          </a:ln>
        </p:spPr>
        <p:txBody>
          <a:bodyPr lIns="0" tIns="0" rIns="0" bIns="0"/>
          <a:lstStyle/>
          <a:p>
            <a:endParaRPr lang="en-US">
              <a:latin typeface="Calibri" pitchFamily="34" charset="0"/>
            </a:endParaRPr>
          </a:p>
        </p:txBody>
      </p:sp>
      <p:sp>
        <p:nvSpPr>
          <p:cNvPr id="9219" name="object 4"/>
          <p:cNvSpPr>
            <a:spLocks noChangeArrowheads="1"/>
          </p:cNvSpPr>
          <p:nvPr/>
        </p:nvSpPr>
        <p:spPr bwMode="auto">
          <a:xfrm>
            <a:off x="4498975" y="185738"/>
            <a:ext cx="363538" cy="0"/>
          </a:xfrm>
          <a:custGeom>
            <a:avLst/>
            <a:gdLst>
              <a:gd name="T0" fmla="*/ 0 w 362585"/>
              <a:gd name="T1" fmla="*/ 362585 w 362585"/>
            </a:gdLst>
            <a:ahLst/>
            <a:cxnLst/>
            <a:rect l="T0" t="0" r="T1" b="0"/>
            <a:pathLst>
              <a:path w="362585">
                <a:moveTo>
                  <a:pt x="0" y="0"/>
                </a:moveTo>
                <a:lnTo>
                  <a:pt x="362458" y="0"/>
                </a:lnTo>
              </a:path>
            </a:pathLst>
          </a:custGeom>
          <a:noFill/>
          <a:ln w="36004">
            <a:solidFill>
              <a:srgbClr val="F5821F"/>
            </a:solidFill>
            <a:miter lim="800000"/>
            <a:headEnd/>
            <a:tailEnd/>
          </a:ln>
        </p:spPr>
        <p:txBody>
          <a:bodyPr lIns="0" tIns="0" rIns="0" bIns="0"/>
          <a:lstStyle/>
          <a:p>
            <a:endParaRPr lang="en-US">
              <a:latin typeface="Calibri" pitchFamily="34" charset="0"/>
            </a:endParaRPr>
          </a:p>
        </p:txBody>
      </p:sp>
      <p:sp>
        <p:nvSpPr>
          <p:cNvPr id="9220" name="object 5"/>
          <p:cNvSpPr>
            <a:spLocks noChangeArrowheads="1"/>
          </p:cNvSpPr>
          <p:nvPr/>
        </p:nvSpPr>
        <p:spPr bwMode="auto">
          <a:xfrm>
            <a:off x="3271838" y="138113"/>
            <a:ext cx="1198562" cy="92075"/>
          </a:xfrm>
          <a:custGeom>
            <a:avLst/>
            <a:gdLst>
              <a:gd name="T0" fmla="*/ 0 w 1198879"/>
              <a:gd name="T1" fmla="*/ 0 h 92075"/>
              <a:gd name="T2" fmla="*/ 1198879 w 1198879"/>
              <a:gd name="T3" fmla="*/ 92075 h 92075"/>
            </a:gdLst>
            <a:ahLst/>
            <a:cxnLst/>
            <a:rect l="T0" t="T1" r="T2" b="T3"/>
            <a:pathLst>
              <a:path w="1198879" h="92075">
                <a:moveTo>
                  <a:pt x="17157" y="14528"/>
                </a:moveTo>
                <a:lnTo>
                  <a:pt x="0" y="14528"/>
                </a:lnTo>
                <a:lnTo>
                  <a:pt x="8470" y="80365"/>
                </a:lnTo>
                <a:lnTo>
                  <a:pt x="30162" y="80365"/>
                </a:lnTo>
                <a:lnTo>
                  <a:pt x="32296" y="66040"/>
                </a:lnTo>
                <a:lnTo>
                  <a:pt x="33273" y="60172"/>
                </a:lnTo>
                <a:lnTo>
                  <a:pt x="34074" y="54317"/>
                </a:lnTo>
                <a:lnTo>
                  <a:pt x="34291" y="52285"/>
                </a:lnTo>
                <a:lnTo>
                  <a:pt x="21589" y="52285"/>
                </a:lnTo>
                <a:lnTo>
                  <a:pt x="17157" y="14528"/>
                </a:lnTo>
                <a:close/>
              </a:path>
              <a:path w="1198879" h="92075">
                <a:moveTo>
                  <a:pt x="46374" y="48514"/>
                </a:moveTo>
                <a:lnTo>
                  <a:pt x="34696" y="48514"/>
                </a:lnTo>
                <a:lnTo>
                  <a:pt x="35879" y="57927"/>
                </a:lnTo>
                <a:lnTo>
                  <a:pt x="36968" y="66373"/>
                </a:lnTo>
                <a:lnTo>
                  <a:pt x="37959" y="73852"/>
                </a:lnTo>
                <a:lnTo>
                  <a:pt x="38849" y="80365"/>
                </a:lnTo>
                <a:lnTo>
                  <a:pt x="60642" y="80365"/>
                </a:lnTo>
                <a:lnTo>
                  <a:pt x="64027" y="52285"/>
                </a:lnTo>
                <a:lnTo>
                  <a:pt x="46786" y="52285"/>
                </a:lnTo>
                <a:lnTo>
                  <a:pt x="46374" y="48514"/>
                </a:lnTo>
                <a:close/>
              </a:path>
              <a:path w="1198879" h="92075">
                <a:moveTo>
                  <a:pt x="42659" y="14528"/>
                </a:moveTo>
                <a:lnTo>
                  <a:pt x="26047" y="14528"/>
                </a:lnTo>
                <a:lnTo>
                  <a:pt x="21589" y="52285"/>
                </a:lnTo>
                <a:lnTo>
                  <a:pt x="34291" y="52285"/>
                </a:lnTo>
                <a:lnTo>
                  <a:pt x="34696" y="48514"/>
                </a:lnTo>
                <a:lnTo>
                  <a:pt x="46374" y="48514"/>
                </a:lnTo>
                <a:lnTo>
                  <a:pt x="42659" y="14528"/>
                </a:lnTo>
                <a:close/>
              </a:path>
              <a:path w="1198879" h="92075">
                <a:moveTo>
                  <a:pt x="68579" y="14528"/>
                </a:moveTo>
                <a:lnTo>
                  <a:pt x="51358" y="14528"/>
                </a:lnTo>
                <a:lnTo>
                  <a:pt x="49730" y="24834"/>
                </a:lnTo>
                <a:lnTo>
                  <a:pt x="48425" y="34564"/>
                </a:lnTo>
                <a:lnTo>
                  <a:pt x="47444" y="43716"/>
                </a:lnTo>
                <a:lnTo>
                  <a:pt x="46786" y="52285"/>
                </a:lnTo>
                <a:lnTo>
                  <a:pt x="64027" y="52285"/>
                </a:lnTo>
                <a:lnTo>
                  <a:pt x="68579" y="14528"/>
                </a:lnTo>
                <a:close/>
              </a:path>
              <a:path w="1198879" h="92075">
                <a:moveTo>
                  <a:pt x="103085" y="14528"/>
                </a:moveTo>
                <a:lnTo>
                  <a:pt x="85940" y="14528"/>
                </a:lnTo>
                <a:lnTo>
                  <a:pt x="94399" y="80365"/>
                </a:lnTo>
                <a:lnTo>
                  <a:pt x="116090" y="80365"/>
                </a:lnTo>
                <a:lnTo>
                  <a:pt x="118224" y="66040"/>
                </a:lnTo>
                <a:lnTo>
                  <a:pt x="119214" y="60172"/>
                </a:lnTo>
                <a:lnTo>
                  <a:pt x="120002" y="54317"/>
                </a:lnTo>
                <a:lnTo>
                  <a:pt x="120224" y="52285"/>
                </a:lnTo>
                <a:lnTo>
                  <a:pt x="107530" y="52285"/>
                </a:lnTo>
                <a:lnTo>
                  <a:pt x="103085" y="14528"/>
                </a:lnTo>
                <a:close/>
              </a:path>
              <a:path w="1198879" h="92075">
                <a:moveTo>
                  <a:pt x="132314" y="48514"/>
                </a:moveTo>
                <a:lnTo>
                  <a:pt x="120637" y="48514"/>
                </a:lnTo>
                <a:lnTo>
                  <a:pt x="121818" y="57927"/>
                </a:lnTo>
                <a:lnTo>
                  <a:pt x="122902" y="66373"/>
                </a:lnTo>
                <a:lnTo>
                  <a:pt x="123889" y="73852"/>
                </a:lnTo>
                <a:lnTo>
                  <a:pt x="124777" y="80365"/>
                </a:lnTo>
                <a:lnTo>
                  <a:pt x="146570" y="80365"/>
                </a:lnTo>
                <a:lnTo>
                  <a:pt x="149961" y="52285"/>
                </a:lnTo>
                <a:lnTo>
                  <a:pt x="132727" y="52285"/>
                </a:lnTo>
                <a:lnTo>
                  <a:pt x="132314" y="48514"/>
                </a:lnTo>
                <a:close/>
              </a:path>
              <a:path w="1198879" h="92075">
                <a:moveTo>
                  <a:pt x="128587" y="14528"/>
                </a:moveTo>
                <a:lnTo>
                  <a:pt x="111975" y="14528"/>
                </a:lnTo>
                <a:lnTo>
                  <a:pt x="107530" y="52285"/>
                </a:lnTo>
                <a:lnTo>
                  <a:pt x="120224" y="52285"/>
                </a:lnTo>
                <a:lnTo>
                  <a:pt x="120637" y="48514"/>
                </a:lnTo>
                <a:lnTo>
                  <a:pt x="132314" y="48514"/>
                </a:lnTo>
                <a:lnTo>
                  <a:pt x="128587" y="14528"/>
                </a:lnTo>
                <a:close/>
              </a:path>
              <a:path w="1198879" h="92075">
                <a:moveTo>
                  <a:pt x="154520" y="14528"/>
                </a:moveTo>
                <a:lnTo>
                  <a:pt x="137299" y="14528"/>
                </a:lnTo>
                <a:lnTo>
                  <a:pt x="135670" y="24834"/>
                </a:lnTo>
                <a:lnTo>
                  <a:pt x="134365" y="34564"/>
                </a:lnTo>
                <a:lnTo>
                  <a:pt x="133384" y="43716"/>
                </a:lnTo>
                <a:lnTo>
                  <a:pt x="132727" y="52285"/>
                </a:lnTo>
                <a:lnTo>
                  <a:pt x="149961" y="52285"/>
                </a:lnTo>
                <a:lnTo>
                  <a:pt x="154520" y="14528"/>
                </a:lnTo>
                <a:close/>
              </a:path>
              <a:path w="1198879" h="92075">
                <a:moveTo>
                  <a:pt x="189026" y="14528"/>
                </a:moveTo>
                <a:lnTo>
                  <a:pt x="171869" y="14528"/>
                </a:lnTo>
                <a:lnTo>
                  <a:pt x="180339" y="80365"/>
                </a:lnTo>
                <a:lnTo>
                  <a:pt x="202031" y="80365"/>
                </a:lnTo>
                <a:lnTo>
                  <a:pt x="204165" y="66040"/>
                </a:lnTo>
                <a:lnTo>
                  <a:pt x="205143" y="60172"/>
                </a:lnTo>
                <a:lnTo>
                  <a:pt x="205943" y="54317"/>
                </a:lnTo>
                <a:lnTo>
                  <a:pt x="206161" y="52285"/>
                </a:lnTo>
                <a:lnTo>
                  <a:pt x="193459" y="52285"/>
                </a:lnTo>
                <a:lnTo>
                  <a:pt x="189026" y="14528"/>
                </a:lnTo>
                <a:close/>
              </a:path>
              <a:path w="1198879" h="92075">
                <a:moveTo>
                  <a:pt x="218243" y="48514"/>
                </a:moveTo>
                <a:lnTo>
                  <a:pt x="206565" y="48514"/>
                </a:lnTo>
                <a:lnTo>
                  <a:pt x="208841" y="66373"/>
                </a:lnTo>
                <a:lnTo>
                  <a:pt x="209830" y="73852"/>
                </a:lnTo>
                <a:lnTo>
                  <a:pt x="210718" y="80365"/>
                </a:lnTo>
                <a:lnTo>
                  <a:pt x="232511" y="80365"/>
                </a:lnTo>
                <a:lnTo>
                  <a:pt x="235896" y="52285"/>
                </a:lnTo>
                <a:lnTo>
                  <a:pt x="218655" y="52285"/>
                </a:lnTo>
                <a:lnTo>
                  <a:pt x="218243" y="48514"/>
                </a:lnTo>
                <a:close/>
              </a:path>
              <a:path w="1198879" h="92075">
                <a:moveTo>
                  <a:pt x="214528" y="14528"/>
                </a:moveTo>
                <a:lnTo>
                  <a:pt x="197916" y="14528"/>
                </a:lnTo>
                <a:lnTo>
                  <a:pt x="193459" y="52285"/>
                </a:lnTo>
                <a:lnTo>
                  <a:pt x="206161" y="52285"/>
                </a:lnTo>
                <a:lnTo>
                  <a:pt x="206565" y="48514"/>
                </a:lnTo>
                <a:lnTo>
                  <a:pt x="218243" y="48514"/>
                </a:lnTo>
                <a:lnTo>
                  <a:pt x="214528" y="14528"/>
                </a:lnTo>
                <a:close/>
              </a:path>
              <a:path w="1198879" h="92075">
                <a:moveTo>
                  <a:pt x="240449" y="14528"/>
                </a:moveTo>
                <a:lnTo>
                  <a:pt x="223227" y="14528"/>
                </a:lnTo>
                <a:lnTo>
                  <a:pt x="221599" y="24834"/>
                </a:lnTo>
                <a:lnTo>
                  <a:pt x="220294" y="34564"/>
                </a:lnTo>
                <a:lnTo>
                  <a:pt x="219313" y="43716"/>
                </a:lnTo>
                <a:lnTo>
                  <a:pt x="218655" y="52285"/>
                </a:lnTo>
                <a:lnTo>
                  <a:pt x="235896" y="52285"/>
                </a:lnTo>
                <a:lnTo>
                  <a:pt x="240449" y="14528"/>
                </a:lnTo>
                <a:close/>
              </a:path>
              <a:path w="1198879" h="92075">
                <a:moveTo>
                  <a:pt x="275081" y="64008"/>
                </a:moveTo>
                <a:lnTo>
                  <a:pt x="259943" y="64008"/>
                </a:lnTo>
                <a:lnTo>
                  <a:pt x="259943" y="80366"/>
                </a:lnTo>
                <a:lnTo>
                  <a:pt x="275081" y="80366"/>
                </a:lnTo>
                <a:lnTo>
                  <a:pt x="275081" y="64008"/>
                </a:lnTo>
                <a:close/>
              </a:path>
              <a:path w="1198879" h="92075">
                <a:moveTo>
                  <a:pt x="318350" y="0"/>
                </a:moveTo>
                <a:lnTo>
                  <a:pt x="298322" y="0"/>
                </a:lnTo>
                <a:lnTo>
                  <a:pt x="298322" y="80365"/>
                </a:lnTo>
                <a:lnTo>
                  <a:pt x="318350" y="80365"/>
                </a:lnTo>
                <a:lnTo>
                  <a:pt x="318473" y="28765"/>
                </a:lnTo>
                <a:lnTo>
                  <a:pt x="318596" y="27724"/>
                </a:lnTo>
                <a:lnTo>
                  <a:pt x="319430" y="25552"/>
                </a:lnTo>
                <a:lnTo>
                  <a:pt x="320255" y="24993"/>
                </a:lnTo>
                <a:lnTo>
                  <a:pt x="344416" y="24993"/>
                </a:lnTo>
                <a:lnTo>
                  <a:pt x="344385" y="24511"/>
                </a:lnTo>
                <a:lnTo>
                  <a:pt x="343280" y="19824"/>
                </a:lnTo>
                <a:lnTo>
                  <a:pt x="342015" y="18097"/>
                </a:lnTo>
                <a:lnTo>
                  <a:pt x="318350" y="18097"/>
                </a:lnTo>
                <a:lnTo>
                  <a:pt x="318350" y="0"/>
                </a:lnTo>
                <a:close/>
              </a:path>
              <a:path w="1198879" h="92075">
                <a:moveTo>
                  <a:pt x="344416" y="24993"/>
                </a:moveTo>
                <a:lnTo>
                  <a:pt x="322833" y="24993"/>
                </a:lnTo>
                <a:lnTo>
                  <a:pt x="323676" y="25552"/>
                </a:lnTo>
                <a:lnTo>
                  <a:pt x="324459" y="27724"/>
                </a:lnTo>
                <a:lnTo>
                  <a:pt x="324534" y="28765"/>
                </a:lnTo>
                <a:lnTo>
                  <a:pt x="324637" y="80365"/>
                </a:lnTo>
                <a:lnTo>
                  <a:pt x="344652" y="80365"/>
                </a:lnTo>
                <a:lnTo>
                  <a:pt x="344587" y="27724"/>
                </a:lnTo>
                <a:lnTo>
                  <a:pt x="344416" y="24993"/>
                </a:lnTo>
                <a:close/>
              </a:path>
              <a:path w="1198879" h="92075">
                <a:moveTo>
                  <a:pt x="333870" y="13309"/>
                </a:moveTo>
                <a:lnTo>
                  <a:pt x="328079" y="13309"/>
                </a:lnTo>
                <a:lnTo>
                  <a:pt x="325932" y="13716"/>
                </a:lnTo>
                <a:lnTo>
                  <a:pt x="321932" y="15316"/>
                </a:lnTo>
                <a:lnTo>
                  <a:pt x="320065" y="16510"/>
                </a:lnTo>
                <a:lnTo>
                  <a:pt x="318350" y="18097"/>
                </a:lnTo>
                <a:lnTo>
                  <a:pt x="342015" y="18097"/>
                </a:lnTo>
                <a:lnTo>
                  <a:pt x="341782" y="17780"/>
                </a:lnTo>
                <a:lnTo>
                  <a:pt x="336854" y="14211"/>
                </a:lnTo>
                <a:lnTo>
                  <a:pt x="333870" y="13309"/>
                </a:lnTo>
                <a:close/>
              </a:path>
              <a:path w="1198879" h="92075">
                <a:moveTo>
                  <a:pt x="396430" y="13309"/>
                </a:moveTo>
                <a:lnTo>
                  <a:pt x="385914" y="13309"/>
                </a:lnTo>
                <a:lnTo>
                  <a:pt x="381444" y="14427"/>
                </a:lnTo>
                <a:lnTo>
                  <a:pt x="368871" y="31343"/>
                </a:lnTo>
                <a:lnTo>
                  <a:pt x="368933" y="62534"/>
                </a:lnTo>
                <a:lnTo>
                  <a:pt x="385787" y="81584"/>
                </a:lnTo>
                <a:lnTo>
                  <a:pt x="395897" y="81584"/>
                </a:lnTo>
                <a:lnTo>
                  <a:pt x="412085" y="69900"/>
                </a:lnTo>
                <a:lnTo>
                  <a:pt x="391286" y="69900"/>
                </a:lnTo>
                <a:lnTo>
                  <a:pt x="390391" y="69291"/>
                </a:lnTo>
                <a:lnTo>
                  <a:pt x="389230" y="67043"/>
                </a:lnTo>
                <a:lnTo>
                  <a:pt x="389171" y="66852"/>
                </a:lnTo>
                <a:lnTo>
                  <a:pt x="388886" y="65214"/>
                </a:lnTo>
                <a:lnTo>
                  <a:pt x="388938" y="28435"/>
                </a:lnTo>
                <a:lnTo>
                  <a:pt x="389089" y="27063"/>
                </a:lnTo>
                <a:lnTo>
                  <a:pt x="389902" y="25400"/>
                </a:lnTo>
                <a:lnTo>
                  <a:pt x="390690" y="24993"/>
                </a:lnTo>
                <a:lnTo>
                  <a:pt x="412020" y="24993"/>
                </a:lnTo>
                <a:lnTo>
                  <a:pt x="410806" y="21653"/>
                </a:lnTo>
                <a:lnTo>
                  <a:pt x="408343" y="18859"/>
                </a:lnTo>
                <a:lnTo>
                  <a:pt x="400900" y="14427"/>
                </a:lnTo>
                <a:lnTo>
                  <a:pt x="396430" y="13309"/>
                </a:lnTo>
                <a:close/>
              </a:path>
              <a:path w="1198879" h="92075">
                <a:moveTo>
                  <a:pt x="413880" y="53340"/>
                </a:moveTo>
                <a:lnTo>
                  <a:pt x="395998" y="53340"/>
                </a:lnTo>
                <a:lnTo>
                  <a:pt x="395929" y="65214"/>
                </a:lnTo>
                <a:lnTo>
                  <a:pt x="395757" y="66852"/>
                </a:lnTo>
                <a:lnTo>
                  <a:pt x="394779" y="69291"/>
                </a:lnTo>
                <a:lnTo>
                  <a:pt x="393839" y="69900"/>
                </a:lnTo>
                <a:lnTo>
                  <a:pt x="412085" y="69900"/>
                </a:lnTo>
                <a:lnTo>
                  <a:pt x="412965" y="67779"/>
                </a:lnTo>
                <a:lnTo>
                  <a:pt x="413381" y="64554"/>
                </a:lnTo>
                <a:lnTo>
                  <a:pt x="413664" y="62534"/>
                </a:lnTo>
                <a:lnTo>
                  <a:pt x="413842" y="58585"/>
                </a:lnTo>
                <a:lnTo>
                  <a:pt x="413880" y="53340"/>
                </a:lnTo>
                <a:close/>
              </a:path>
              <a:path w="1198879" h="92075">
                <a:moveTo>
                  <a:pt x="412020" y="24993"/>
                </a:moveTo>
                <a:lnTo>
                  <a:pt x="393064" y="24993"/>
                </a:lnTo>
                <a:lnTo>
                  <a:pt x="393877" y="25463"/>
                </a:lnTo>
                <a:lnTo>
                  <a:pt x="394754" y="27368"/>
                </a:lnTo>
                <a:lnTo>
                  <a:pt x="394890" y="28435"/>
                </a:lnTo>
                <a:lnTo>
                  <a:pt x="394982" y="39420"/>
                </a:lnTo>
                <a:lnTo>
                  <a:pt x="413880" y="39420"/>
                </a:lnTo>
                <a:lnTo>
                  <a:pt x="413880" y="33223"/>
                </a:lnTo>
                <a:lnTo>
                  <a:pt x="413270" y="28435"/>
                </a:lnTo>
                <a:lnTo>
                  <a:pt x="412020" y="24993"/>
                </a:lnTo>
                <a:close/>
              </a:path>
              <a:path w="1198879" h="92075">
                <a:moveTo>
                  <a:pt x="457669" y="0"/>
                </a:moveTo>
                <a:lnTo>
                  <a:pt x="437654" y="0"/>
                </a:lnTo>
                <a:lnTo>
                  <a:pt x="437654" y="80365"/>
                </a:lnTo>
                <a:lnTo>
                  <a:pt x="457669" y="80365"/>
                </a:lnTo>
                <a:lnTo>
                  <a:pt x="457720" y="51701"/>
                </a:lnTo>
                <a:lnTo>
                  <a:pt x="475578" y="51701"/>
                </a:lnTo>
                <a:lnTo>
                  <a:pt x="472693" y="40792"/>
                </a:lnTo>
                <a:lnTo>
                  <a:pt x="474859" y="33794"/>
                </a:lnTo>
                <a:lnTo>
                  <a:pt x="457720" y="33794"/>
                </a:lnTo>
                <a:lnTo>
                  <a:pt x="457669" y="0"/>
                </a:lnTo>
                <a:close/>
              </a:path>
              <a:path w="1198879" h="92075">
                <a:moveTo>
                  <a:pt x="475578" y="51701"/>
                </a:moveTo>
                <a:lnTo>
                  <a:pt x="457720" y="51701"/>
                </a:lnTo>
                <a:lnTo>
                  <a:pt x="464007" y="80365"/>
                </a:lnTo>
                <a:lnTo>
                  <a:pt x="483158" y="80365"/>
                </a:lnTo>
                <a:lnTo>
                  <a:pt x="475578" y="51701"/>
                </a:lnTo>
                <a:close/>
              </a:path>
              <a:path w="1198879" h="92075">
                <a:moveTo>
                  <a:pt x="480821" y="14528"/>
                </a:moveTo>
                <a:lnTo>
                  <a:pt x="464007" y="14528"/>
                </a:lnTo>
                <a:lnTo>
                  <a:pt x="457720" y="33794"/>
                </a:lnTo>
                <a:lnTo>
                  <a:pt x="474859" y="33794"/>
                </a:lnTo>
                <a:lnTo>
                  <a:pt x="480821" y="14528"/>
                </a:lnTo>
                <a:close/>
              </a:path>
              <a:path w="1198879" h="92075">
                <a:moveTo>
                  <a:pt x="530313" y="13309"/>
                </a:moveTo>
                <a:lnTo>
                  <a:pt x="520484" y="13309"/>
                </a:lnTo>
                <a:lnTo>
                  <a:pt x="516077" y="14363"/>
                </a:lnTo>
                <a:lnTo>
                  <a:pt x="503516" y="61556"/>
                </a:lnTo>
                <a:lnTo>
                  <a:pt x="503853" y="65519"/>
                </a:lnTo>
                <a:lnTo>
                  <a:pt x="522249" y="81584"/>
                </a:lnTo>
                <a:lnTo>
                  <a:pt x="530644" y="81584"/>
                </a:lnTo>
                <a:lnTo>
                  <a:pt x="547797" y="69900"/>
                </a:lnTo>
                <a:lnTo>
                  <a:pt x="525310" y="69900"/>
                </a:lnTo>
                <a:lnTo>
                  <a:pt x="524535" y="69430"/>
                </a:lnTo>
                <a:lnTo>
                  <a:pt x="523735" y="67551"/>
                </a:lnTo>
                <a:lnTo>
                  <a:pt x="523570" y="65900"/>
                </a:lnTo>
                <a:lnTo>
                  <a:pt x="523639" y="28181"/>
                </a:lnTo>
                <a:lnTo>
                  <a:pt x="523735" y="27178"/>
                </a:lnTo>
                <a:lnTo>
                  <a:pt x="524535" y="25438"/>
                </a:lnTo>
                <a:lnTo>
                  <a:pt x="525322" y="24993"/>
                </a:lnTo>
                <a:lnTo>
                  <a:pt x="547845" y="24993"/>
                </a:lnTo>
                <a:lnTo>
                  <a:pt x="546633" y="22707"/>
                </a:lnTo>
                <a:lnTo>
                  <a:pt x="543115" y="18402"/>
                </a:lnTo>
                <a:lnTo>
                  <a:pt x="540638" y="16662"/>
                </a:lnTo>
                <a:lnTo>
                  <a:pt x="534187" y="13995"/>
                </a:lnTo>
                <a:lnTo>
                  <a:pt x="530313" y="13309"/>
                </a:lnTo>
                <a:close/>
              </a:path>
              <a:path w="1198879" h="92075">
                <a:moveTo>
                  <a:pt x="547845" y="24993"/>
                </a:moveTo>
                <a:lnTo>
                  <a:pt x="527735" y="24993"/>
                </a:lnTo>
                <a:lnTo>
                  <a:pt x="528510" y="25438"/>
                </a:lnTo>
                <a:lnTo>
                  <a:pt x="529234" y="27178"/>
                </a:lnTo>
                <a:lnTo>
                  <a:pt x="529323" y="28181"/>
                </a:lnTo>
                <a:lnTo>
                  <a:pt x="529424" y="65900"/>
                </a:lnTo>
                <a:lnTo>
                  <a:pt x="529234" y="67754"/>
                </a:lnTo>
                <a:lnTo>
                  <a:pt x="528459" y="69481"/>
                </a:lnTo>
                <a:lnTo>
                  <a:pt x="527684" y="69900"/>
                </a:lnTo>
                <a:lnTo>
                  <a:pt x="547797" y="69900"/>
                </a:lnTo>
                <a:lnTo>
                  <a:pt x="547954" y="69583"/>
                </a:lnTo>
                <a:lnTo>
                  <a:pt x="549135" y="64046"/>
                </a:lnTo>
                <a:lnTo>
                  <a:pt x="549440" y="59702"/>
                </a:lnTo>
                <a:lnTo>
                  <a:pt x="549412" y="32677"/>
                </a:lnTo>
                <a:lnTo>
                  <a:pt x="549109" y="29502"/>
                </a:lnTo>
                <a:lnTo>
                  <a:pt x="547845" y="24993"/>
                </a:lnTo>
                <a:close/>
              </a:path>
              <a:path w="1198879" h="92075">
                <a:moveTo>
                  <a:pt x="594600" y="0"/>
                </a:moveTo>
                <a:lnTo>
                  <a:pt x="573976" y="0"/>
                </a:lnTo>
                <a:lnTo>
                  <a:pt x="573976" y="80366"/>
                </a:lnTo>
                <a:lnTo>
                  <a:pt x="594600" y="80366"/>
                </a:lnTo>
                <a:lnTo>
                  <a:pt x="594600" y="0"/>
                </a:lnTo>
                <a:close/>
              </a:path>
              <a:path w="1198879" h="92075">
                <a:moveTo>
                  <a:pt x="645921" y="13309"/>
                </a:moveTo>
                <a:lnTo>
                  <a:pt x="636079" y="13309"/>
                </a:lnTo>
                <a:lnTo>
                  <a:pt x="631685" y="14363"/>
                </a:lnTo>
                <a:lnTo>
                  <a:pt x="619112" y="61556"/>
                </a:lnTo>
                <a:lnTo>
                  <a:pt x="619448" y="65519"/>
                </a:lnTo>
                <a:lnTo>
                  <a:pt x="637844" y="81584"/>
                </a:lnTo>
                <a:lnTo>
                  <a:pt x="646239" y="81584"/>
                </a:lnTo>
                <a:lnTo>
                  <a:pt x="663392" y="69900"/>
                </a:lnTo>
                <a:lnTo>
                  <a:pt x="640905" y="69900"/>
                </a:lnTo>
                <a:lnTo>
                  <a:pt x="640130" y="69430"/>
                </a:lnTo>
                <a:lnTo>
                  <a:pt x="639330" y="67551"/>
                </a:lnTo>
                <a:lnTo>
                  <a:pt x="639165" y="65900"/>
                </a:lnTo>
                <a:lnTo>
                  <a:pt x="639235" y="28181"/>
                </a:lnTo>
                <a:lnTo>
                  <a:pt x="639330" y="27178"/>
                </a:lnTo>
                <a:lnTo>
                  <a:pt x="640130" y="25438"/>
                </a:lnTo>
                <a:lnTo>
                  <a:pt x="640930" y="24993"/>
                </a:lnTo>
                <a:lnTo>
                  <a:pt x="663453" y="24993"/>
                </a:lnTo>
                <a:lnTo>
                  <a:pt x="662228" y="22707"/>
                </a:lnTo>
                <a:lnTo>
                  <a:pt x="658723" y="18402"/>
                </a:lnTo>
                <a:lnTo>
                  <a:pt x="656234" y="16662"/>
                </a:lnTo>
                <a:lnTo>
                  <a:pt x="649782" y="13995"/>
                </a:lnTo>
                <a:lnTo>
                  <a:pt x="645921" y="13309"/>
                </a:lnTo>
                <a:close/>
              </a:path>
              <a:path w="1198879" h="92075">
                <a:moveTo>
                  <a:pt x="663453" y="24993"/>
                </a:moveTo>
                <a:lnTo>
                  <a:pt x="643331" y="24993"/>
                </a:lnTo>
                <a:lnTo>
                  <a:pt x="644105" y="25438"/>
                </a:lnTo>
                <a:lnTo>
                  <a:pt x="644486" y="26314"/>
                </a:lnTo>
                <a:lnTo>
                  <a:pt x="644829" y="27178"/>
                </a:lnTo>
                <a:lnTo>
                  <a:pt x="644919" y="28181"/>
                </a:lnTo>
                <a:lnTo>
                  <a:pt x="645020" y="65900"/>
                </a:lnTo>
                <a:lnTo>
                  <a:pt x="644829" y="67754"/>
                </a:lnTo>
                <a:lnTo>
                  <a:pt x="644055" y="69481"/>
                </a:lnTo>
                <a:lnTo>
                  <a:pt x="643280" y="69900"/>
                </a:lnTo>
                <a:lnTo>
                  <a:pt x="663392" y="69900"/>
                </a:lnTo>
                <a:lnTo>
                  <a:pt x="663549" y="69583"/>
                </a:lnTo>
                <a:lnTo>
                  <a:pt x="664730" y="64046"/>
                </a:lnTo>
                <a:lnTo>
                  <a:pt x="665035" y="59702"/>
                </a:lnTo>
                <a:lnTo>
                  <a:pt x="665008" y="32677"/>
                </a:lnTo>
                <a:lnTo>
                  <a:pt x="664717" y="29502"/>
                </a:lnTo>
                <a:lnTo>
                  <a:pt x="663453" y="24993"/>
                </a:lnTo>
                <a:close/>
              </a:path>
              <a:path w="1198879" h="92075">
                <a:moveTo>
                  <a:pt x="706437" y="57302"/>
                </a:moveTo>
                <a:lnTo>
                  <a:pt x="688657" y="57302"/>
                </a:lnTo>
                <a:lnTo>
                  <a:pt x="688765" y="66611"/>
                </a:lnTo>
                <a:lnTo>
                  <a:pt x="706132" y="81584"/>
                </a:lnTo>
                <a:lnTo>
                  <a:pt x="715822" y="81584"/>
                </a:lnTo>
                <a:lnTo>
                  <a:pt x="731418" y="69900"/>
                </a:lnTo>
                <a:lnTo>
                  <a:pt x="708431" y="69900"/>
                </a:lnTo>
                <a:lnTo>
                  <a:pt x="707555" y="69380"/>
                </a:lnTo>
                <a:lnTo>
                  <a:pt x="706653" y="67259"/>
                </a:lnTo>
                <a:lnTo>
                  <a:pt x="706529" y="65951"/>
                </a:lnTo>
                <a:lnTo>
                  <a:pt x="706437" y="57302"/>
                </a:lnTo>
                <a:close/>
              </a:path>
              <a:path w="1198879" h="92075">
                <a:moveTo>
                  <a:pt x="713231" y="13309"/>
                </a:moveTo>
                <a:lnTo>
                  <a:pt x="704468" y="13309"/>
                </a:lnTo>
                <a:lnTo>
                  <a:pt x="700608" y="13995"/>
                </a:lnTo>
                <a:lnTo>
                  <a:pt x="688254" y="36995"/>
                </a:lnTo>
                <a:lnTo>
                  <a:pt x="688797" y="39674"/>
                </a:lnTo>
                <a:lnTo>
                  <a:pt x="691362" y="45085"/>
                </a:lnTo>
                <a:lnTo>
                  <a:pt x="694956" y="48069"/>
                </a:lnTo>
                <a:lnTo>
                  <a:pt x="707821" y="55283"/>
                </a:lnTo>
                <a:lnTo>
                  <a:pt x="711707" y="57645"/>
                </a:lnTo>
                <a:lnTo>
                  <a:pt x="712469" y="58432"/>
                </a:lnTo>
                <a:lnTo>
                  <a:pt x="713193" y="59232"/>
                </a:lnTo>
                <a:lnTo>
                  <a:pt x="713549" y="61188"/>
                </a:lnTo>
                <a:lnTo>
                  <a:pt x="713424" y="67259"/>
                </a:lnTo>
                <a:lnTo>
                  <a:pt x="713257" y="68122"/>
                </a:lnTo>
                <a:lnTo>
                  <a:pt x="712139" y="69545"/>
                </a:lnTo>
                <a:lnTo>
                  <a:pt x="711161" y="69900"/>
                </a:lnTo>
                <a:lnTo>
                  <a:pt x="731418" y="69900"/>
                </a:lnTo>
                <a:lnTo>
                  <a:pt x="731985" y="66611"/>
                </a:lnTo>
                <a:lnTo>
                  <a:pt x="732040" y="56134"/>
                </a:lnTo>
                <a:lnTo>
                  <a:pt x="731126" y="52476"/>
                </a:lnTo>
                <a:lnTo>
                  <a:pt x="727506" y="47447"/>
                </a:lnTo>
                <a:lnTo>
                  <a:pt x="723709" y="44767"/>
                </a:lnTo>
                <a:lnTo>
                  <a:pt x="713549" y="39776"/>
                </a:lnTo>
                <a:lnTo>
                  <a:pt x="710666" y="38138"/>
                </a:lnTo>
                <a:lnTo>
                  <a:pt x="709282" y="36995"/>
                </a:lnTo>
                <a:lnTo>
                  <a:pt x="707872" y="35877"/>
                </a:lnTo>
                <a:lnTo>
                  <a:pt x="707034" y="34848"/>
                </a:lnTo>
                <a:lnTo>
                  <a:pt x="706475" y="32969"/>
                </a:lnTo>
                <a:lnTo>
                  <a:pt x="706335" y="31483"/>
                </a:lnTo>
                <a:lnTo>
                  <a:pt x="706462" y="27495"/>
                </a:lnTo>
                <a:lnTo>
                  <a:pt x="706627" y="26860"/>
                </a:lnTo>
                <a:lnTo>
                  <a:pt x="707745" y="25361"/>
                </a:lnTo>
                <a:lnTo>
                  <a:pt x="708583" y="24993"/>
                </a:lnTo>
                <a:lnTo>
                  <a:pt x="730127" y="24993"/>
                </a:lnTo>
                <a:lnTo>
                  <a:pt x="729653" y="22872"/>
                </a:lnTo>
                <a:lnTo>
                  <a:pt x="728649" y="21183"/>
                </a:lnTo>
                <a:lnTo>
                  <a:pt x="725385" y="17538"/>
                </a:lnTo>
                <a:lnTo>
                  <a:pt x="723049" y="16090"/>
                </a:lnTo>
                <a:lnTo>
                  <a:pt x="716940" y="13868"/>
                </a:lnTo>
                <a:lnTo>
                  <a:pt x="713231" y="13309"/>
                </a:lnTo>
                <a:close/>
              </a:path>
              <a:path w="1198879" h="92075">
                <a:moveTo>
                  <a:pt x="730127" y="24993"/>
                </a:moveTo>
                <a:lnTo>
                  <a:pt x="711098" y="24993"/>
                </a:lnTo>
                <a:lnTo>
                  <a:pt x="711974" y="25400"/>
                </a:lnTo>
                <a:lnTo>
                  <a:pt x="712602" y="26860"/>
                </a:lnTo>
                <a:lnTo>
                  <a:pt x="712713" y="27495"/>
                </a:lnTo>
                <a:lnTo>
                  <a:pt x="712838" y="35560"/>
                </a:lnTo>
                <a:lnTo>
                  <a:pt x="730516" y="35560"/>
                </a:lnTo>
                <a:lnTo>
                  <a:pt x="730410" y="26860"/>
                </a:lnTo>
                <a:lnTo>
                  <a:pt x="730351" y="25996"/>
                </a:lnTo>
                <a:lnTo>
                  <a:pt x="730127" y="24993"/>
                </a:lnTo>
                <a:close/>
              </a:path>
              <a:path w="1198879" h="92075">
                <a:moveTo>
                  <a:pt x="782523" y="13309"/>
                </a:moveTo>
                <a:lnTo>
                  <a:pt x="772286" y="13309"/>
                </a:lnTo>
                <a:lnTo>
                  <a:pt x="768222" y="14185"/>
                </a:lnTo>
                <a:lnTo>
                  <a:pt x="761136" y="17729"/>
                </a:lnTo>
                <a:lnTo>
                  <a:pt x="758583" y="20281"/>
                </a:lnTo>
                <a:lnTo>
                  <a:pt x="755472" y="26936"/>
                </a:lnTo>
                <a:lnTo>
                  <a:pt x="754697" y="31483"/>
                </a:lnTo>
                <a:lnTo>
                  <a:pt x="754737" y="61785"/>
                </a:lnTo>
                <a:lnTo>
                  <a:pt x="774052" y="81584"/>
                </a:lnTo>
                <a:lnTo>
                  <a:pt x="782650" y="81584"/>
                </a:lnTo>
                <a:lnTo>
                  <a:pt x="799124" y="69900"/>
                </a:lnTo>
                <a:lnTo>
                  <a:pt x="776630" y="69900"/>
                </a:lnTo>
                <a:lnTo>
                  <a:pt x="775792" y="69481"/>
                </a:lnTo>
                <a:lnTo>
                  <a:pt x="774928" y="67754"/>
                </a:lnTo>
                <a:lnTo>
                  <a:pt x="774712" y="65824"/>
                </a:lnTo>
                <a:lnTo>
                  <a:pt x="774712" y="48564"/>
                </a:lnTo>
                <a:lnTo>
                  <a:pt x="800722" y="48564"/>
                </a:lnTo>
                <a:lnTo>
                  <a:pt x="800722" y="37896"/>
                </a:lnTo>
                <a:lnTo>
                  <a:pt x="774712" y="37896"/>
                </a:lnTo>
                <a:lnTo>
                  <a:pt x="774776" y="28498"/>
                </a:lnTo>
                <a:lnTo>
                  <a:pt x="774877" y="27114"/>
                </a:lnTo>
                <a:lnTo>
                  <a:pt x="775550" y="25412"/>
                </a:lnTo>
                <a:lnTo>
                  <a:pt x="776439" y="24993"/>
                </a:lnTo>
                <a:lnTo>
                  <a:pt x="798515" y="24993"/>
                </a:lnTo>
                <a:lnTo>
                  <a:pt x="797039" y="21475"/>
                </a:lnTo>
                <a:lnTo>
                  <a:pt x="794473" y="18643"/>
                </a:lnTo>
                <a:lnTo>
                  <a:pt x="787158" y="14376"/>
                </a:lnTo>
                <a:lnTo>
                  <a:pt x="782523" y="13309"/>
                </a:lnTo>
                <a:close/>
              </a:path>
              <a:path w="1198879" h="92075">
                <a:moveTo>
                  <a:pt x="800722" y="52832"/>
                </a:moveTo>
                <a:lnTo>
                  <a:pt x="781723" y="52832"/>
                </a:lnTo>
                <a:lnTo>
                  <a:pt x="781608" y="65824"/>
                </a:lnTo>
                <a:lnTo>
                  <a:pt x="781469" y="67043"/>
                </a:lnTo>
                <a:lnTo>
                  <a:pt x="780427" y="69329"/>
                </a:lnTo>
                <a:lnTo>
                  <a:pt x="779398" y="69900"/>
                </a:lnTo>
                <a:lnTo>
                  <a:pt x="799124" y="69900"/>
                </a:lnTo>
                <a:lnTo>
                  <a:pt x="799439" y="69291"/>
                </a:lnTo>
                <a:lnTo>
                  <a:pt x="800429" y="65087"/>
                </a:lnTo>
                <a:lnTo>
                  <a:pt x="800476" y="64820"/>
                </a:lnTo>
                <a:lnTo>
                  <a:pt x="800722" y="61785"/>
                </a:lnTo>
                <a:lnTo>
                  <a:pt x="800722" y="52832"/>
                </a:lnTo>
                <a:close/>
              </a:path>
              <a:path w="1198879" h="92075">
                <a:moveTo>
                  <a:pt x="798515" y="24993"/>
                </a:moveTo>
                <a:lnTo>
                  <a:pt x="779017" y="24993"/>
                </a:lnTo>
                <a:lnTo>
                  <a:pt x="779779" y="25488"/>
                </a:lnTo>
                <a:lnTo>
                  <a:pt x="780516" y="27482"/>
                </a:lnTo>
                <a:lnTo>
                  <a:pt x="780605" y="28498"/>
                </a:lnTo>
                <a:lnTo>
                  <a:pt x="780707" y="37896"/>
                </a:lnTo>
                <a:lnTo>
                  <a:pt x="800722" y="37896"/>
                </a:lnTo>
                <a:lnTo>
                  <a:pt x="800722" y="33464"/>
                </a:lnTo>
                <a:lnTo>
                  <a:pt x="799985" y="28498"/>
                </a:lnTo>
                <a:lnTo>
                  <a:pt x="798515" y="24993"/>
                </a:lnTo>
                <a:close/>
              </a:path>
              <a:path w="1198879" h="92075">
                <a:moveTo>
                  <a:pt x="844867" y="14528"/>
                </a:moveTo>
                <a:lnTo>
                  <a:pt x="824852" y="14528"/>
                </a:lnTo>
                <a:lnTo>
                  <a:pt x="824964" y="67424"/>
                </a:lnTo>
                <a:lnTo>
                  <a:pt x="835825" y="81584"/>
                </a:lnTo>
                <a:lnTo>
                  <a:pt x="841451" y="81584"/>
                </a:lnTo>
                <a:lnTo>
                  <a:pt x="843800" y="81026"/>
                </a:lnTo>
                <a:lnTo>
                  <a:pt x="847851" y="78790"/>
                </a:lnTo>
                <a:lnTo>
                  <a:pt x="849566" y="77114"/>
                </a:lnTo>
                <a:lnTo>
                  <a:pt x="850963" y="74879"/>
                </a:lnTo>
                <a:lnTo>
                  <a:pt x="870978" y="74879"/>
                </a:lnTo>
                <a:lnTo>
                  <a:pt x="870978" y="69900"/>
                </a:lnTo>
                <a:lnTo>
                  <a:pt x="846505" y="69900"/>
                </a:lnTo>
                <a:lnTo>
                  <a:pt x="845642" y="69430"/>
                </a:lnTo>
                <a:lnTo>
                  <a:pt x="845019" y="67500"/>
                </a:lnTo>
                <a:lnTo>
                  <a:pt x="844867" y="64465"/>
                </a:lnTo>
                <a:lnTo>
                  <a:pt x="844867" y="14528"/>
                </a:lnTo>
                <a:close/>
              </a:path>
              <a:path w="1198879" h="92075">
                <a:moveTo>
                  <a:pt x="870978" y="74879"/>
                </a:moveTo>
                <a:lnTo>
                  <a:pt x="850963" y="74879"/>
                </a:lnTo>
                <a:lnTo>
                  <a:pt x="850595" y="80365"/>
                </a:lnTo>
                <a:lnTo>
                  <a:pt x="870978" y="80365"/>
                </a:lnTo>
                <a:lnTo>
                  <a:pt x="870978" y="74879"/>
                </a:lnTo>
                <a:close/>
              </a:path>
              <a:path w="1198879" h="92075">
                <a:moveTo>
                  <a:pt x="870978" y="14528"/>
                </a:moveTo>
                <a:lnTo>
                  <a:pt x="850963" y="14528"/>
                </a:lnTo>
                <a:lnTo>
                  <a:pt x="850952" y="64465"/>
                </a:lnTo>
                <a:lnTo>
                  <a:pt x="850823" y="67424"/>
                </a:lnTo>
                <a:lnTo>
                  <a:pt x="850264" y="69405"/>
                </a:lnTo>
                <a:lnTo>
                  <a:pt x="849363" y="69900"/>
                </a:lnTo>
                <a:lnTo>
                  <a:pt x="870978" y="69900"/>
                </a:lnTo>
                <a:lnTo>
                  <a:pt x="870978" y="14528"/>
                </a:lnTo>
                <a:close/>
              </a:path>
              <a:path w="1198879" h="92075">
                <a:moveTo>
                  <a:pt x="915962" y="14528"/>
                </a:moveTo>
                <a:lnTo>
                  <a:pt x="896251" y="14528"/>
                </a:lnTo>
                <a:lnTo>
                  <a:pt x="896251" y="80365"/>
                </a:lnTo>
                <a:lnTo>
                  <a:pt x="915657" y="80365"/>
                </a:lnTo>
                <a:lnTo>
                  <a:pt x="915780" y="28155"/>
                </a:lnTo>
                <a:lnTo>
                  <a:pt x="915822" y="27520"/>
                </a:lnTo>
                <a:lnTo>
                  <a:pt x="916165" y="26682"/>
                </a:lnTo>
                <a:lnTo>
                  <a:pt x="917435" y="25336"/>
                </a:lnTo>
                <a:lnTo>
                  <a:pt x="918184" y="24993"/>
                </a:lnTo>
                <a:lnTo>
                  <a:pt x="967316" y="24993"/>
                </a:lnTo>
                <a:lnTo>
                  <a:pt x="967257" y="24269"/>
                </a:lnTo>
                <a:lnTo>
                  <a:pt x="966346" y="20802"/>
                </a:lnTo>
                <a:lnTo>
                  <a:pt x="915657" y="20802"/>
                </a:lnTo>
                <a:lnTo>
                  <a:pt x="915962" y="14528"/>
                </a:lnTo>
                <a:close/>
              </a:path>
              <a:path w="1198879" h="92075">
                <a:moveTo>
                  <a:pt x="943508" y="24993"/>
                </a:moveTo>
                <a:lnTo>
                  <a:pt x="920508" y="24993"/>
                </a:lnTo>
                <a:lnTo>
                  <a:pt x="921384" y="25641"/>
                </a:lnTo>
                <a:lnTo>
                  <a:pt x="921994" y="28155"/>
                </a:lnTo>
                <a:lnTo>
                  <a:pt x="922056" y="29464"/>
                </a:lnTo>
                <a:lnTo>
                  <a:pt x="922159" y="80365"/>
                </a:lnTo>
                <a:lnTo>
                  <a:pt x="941565" y="80365"/>
                </a:lnTo>
                <a:lnTo>
                  <a:pt x="941565" y="31788"/>
                </a:lnTo>
                <a:lnTo>
                  <a:pt x="941700" y="29464"/>
                </a:lnTo>
                <a:lnTo>
                  <a:pt x="941812" y="28155"/>
                </a:lnTo>
                <a:lnTo>
                  <a:pt x="942590" y="25666"/>
                </a:lnTo>
                <a:lnTo>
                  <a:pt x="943508" y="24993"/>
                </a:lnTo>
                <a:close/>
              </a:path>
              <a:path w="1198879" h="92075">
                <a:moveTo>
                  <a:pt x="967316" y="24993"/>
                </a:moveTo>
                <a:lnTo>
                  <a:pt x="946340" y="24993"/>
                </a:lnTo>
                <a:lnTo>
                  <a:pt x="947216" y="25666"/>
                </a:lnTo>
                <a:lnTo>
                  <a:pt x="947924" y="28155"/>
                </a:lnTo>
                <a:lnTo>
                  <a:pt x="948040" y="29464"/>
                </a:lnTo>
                <a:lnTo>
                  <a:pt x="948167" y="31788"/>
                </a:lnTo>
                <a:lnTo>
                  <a:pt x="948169" y="80365"/>
                </a:lnTo>
                <a:lnTo>
                  <a:pt x="967574" y="80365"/>
                </a:lnTo>
                <a:lnTo>
                  <a:pt x="967454" y="26682"/>
                </a:lnTo>
                <a:lnTo>
                  <a:pt x="967316" y="24993"/>
                </a:lnTo>
                <a:close/>
              </a:path>
              <a:path w="1198879" h="92075">
                <a:moveTo>
                  <a:pt x="933894" y="13309"/>
                </a:moveTo>
                <a:lnTo>
                  <a:pt x="925804" y="13309"/>
                </a:lnTo>
                <a:lnTo>
                  <a:pt x="923340" y="13931"/>
                </a:lnTo>
                <a:lnTo>
                  <a:pt x="921207" y="15189"/>
                </a:lnTo>
                <a:lnTo>
                  <a:pt x="919060" y="16421"/>
                </a:lnTo>
                <a:lnTo>
                  <a:pt x="917219" y="18300"/>
                </a:lnTo>
                <a:lnTo>
                  <a:pt x="915657" y="20802"/>
                </a:lnTo>
                <a:lnTo>
                  <a:pt x="941171" y="20802"/>
                </a:lnTo>
                <a:lnTo>
                  <a:pt x="938098" y="15798"/>
                </a:lnTo>
                <a:lnTo>
                  <a:pt x="933894" y="13309"/>
                </a:lnTo>
                <a:close/>
              </a:path>
              <a:path w="1198879" h="92075">
                <a:moveTo>
                  <a:pt x="957300" y="13309"/>
                </a:moveTo>
                <a:lnTo>
                  <a:pt x="951318" y="13309"/>
                </a:lnTo>
                <a:lnTo>
                  <a:pt x="948982" y="13931"/>
                </a:lnTo>
                <a:lnTo>
                  <a:pt x="944752" y="16421"/>
                </a:lnTo>
                <a:lnTo>
                  <a:pt x="942847" y="18300"/>
                </a:lnTo>
                <a:lnTo>
                  <a:pt x="941171" y="20802"/>
                </a:lnTo>
                <a:lnTo>
                  <a:pt x="966346" y="20802"/>
                </a:lnTo>
                <a:lnTo>
                  <a:pt x="966000" y="19481"/>
                </a:lnTo>
                <a:lnTo>
                  <a:pt x="964577" y="17437"/>
                </a:lnTo>
                <a:lnTo>
                  <a:pt x="962342" y="15798"/>
                </a:lnTo>
                <a:lnTo>
                  <a:pt x="960119" y="14135"/>
                </a:lnTo>
                <a:lnTo>
                  <a:pt x="957300" y="13309"/>
                </a:lnTo>
                <a:close/>
              </a:path>
              <a:path w="1198879" h="92075">
                <a:moveTo>
                  <a:pt x="1005814" y="64008"/>
                </a:moveTo>
                <a:lnTo>
                  <a:pt x="990676" y="64008"/>
                </a:lnTo>
                <a:lnTo>
                  <a:pt x="990676" y="80366"/>
                </a:lnTo>
                <a:lnTo>
                  <a:pt x="1005814" y="80366"/>
                </a:lnTo>
                <a:lnTo>
                  <a:pt x="1005814" y="64008"/>
                </a:lnTo>
                <a:close/>
              </a:path>
              <a:path w="1198879" h="92075">
                <a:moveTo>
                  <a:pt x="1055255" y="13309"/>
                </a:moveTo>
                <a:lnTo>
                  <a:pt x="1045413" y="13309"/>
                </a:lnTo>
                <a:lnTo>
                  <a:pt x="1041006" y="14363"/>
                </a:lnTo>
                <a:lnTo>
                  <a:pt x="1028445" y="61556"/>
                </a:lnTo>
                <a:lnTo>
                  <a:pt x="1028782" y="65519"/>
                </a:lnTo>
                <a:lnTo>
                  <a:pt x="1047178" y="81584"/>
                </a:lnTo>
                <a:lnTo>
                  <a:pt x="1055573" y="81584"/>
                </a:lnTo>
                <a:lnTo>
                  <a:pt x="1072726" y="69900"/>
                </a:lnTo>
                <a:lnTo>
                  <a:pt x="1050239" y="69900"/>
                </a:lnTo>
                <a:lnTo>
                  <a:pt x="1049464" y="69430"/>
                </a:lnTo>
                <a:lnTo>
                  <a:pt x="1048664" y="67551"/>
                </a:lnTo>
                <a:lnTo>
                  <a:pt x="1048499" y="65900"/>
                </a:lnTo>
                <a:lnTo>
                  <a:pt x="1048568" y="28181"/>
                </a:lnTo>
                <a:lnTo>
                  <a:pt x="1048664" y="27178"/>
                </a:lnTo>
                <a:lnTo>
                  <a:pt x="1049464" y="25438"/>
                </a:lnTo>
                <a:lnTo>
                  <a:pt x="1050251" y="24993"/>
                </a:lnTo>
                <a:lnTo>
                  <a:pt x="1072774" y="24993"/>
                </a:lnTo>
                <a:lnTo>
                  <a:pt x="1071562" y="22707"/>
                </a:lnTo>
                <a:lnTo>
                  <a:pt x="1068057" y="18402"/>
                </a:lnTo>
                <a:lnTo>
                  <a:pt x="1065568" y="16662"/>
                </a:lnTo>
                <a:lnTo>
                  <a:pt x="1059116" y="13995"/>
                </a:lnTo>
                <a:lnTo>
                  <a:pt x="1055255" y="13309"/>
                </a:lnTo>
                <a:close/>
              </a:path>
              <a:path w="1198879" h="92075">
                <a:moveTo>
                  <a:pt x="1072774" y="24993"/>
                </a:moveTo>
                <a:lnTo>
                  <a:pt x="1052664" y="24993"/>
                </a:lnTo>
                <a:lnTo>
                  <a:pt x="1053439" y="25438"/>
                </a:lnTo>
                <a:lnTo>
                  <a:pt x="1054163" y="27178"/>
                </a:lnTo>
                <a:lnTo>
                  <a:pt x="1054253" y="28181"/>
                </a:lnTo>
                <a:lnTo>
                  <a:pt x="1054353" y="65900"/>
                </a:lnTo>
                <a:lnTo>
                  <a:pt x="1054163" y="67754"/>
                </a:lnTo>
                <a:lnTo>
                  <a:pt x="1053388" y="69481"/>
                </a:lnTo>
                <a:lnTo>
                  <a:pt x="1052614" y="69900"/>
                </a:lnTo>
                <a:lnTo>
                  <a:pt x="1072726" y="69900"/>
                </a:lnTo>
                <a:lnTo>
                  <a:pt x="1072883" y="69583"/>
                </a:lnTo>
                <a:lnTo>
                  <a:pt x="1074064" y="64046"/>
                </a:lnTo>
                <a:lnTo>
                  <a:pt x="1074369" y="59702"/>
                </a:lnTo>
                <a:lnTo>
                  <a:pt x="1074342" y="32677"/>
                </a:lnTo>
                <a:lnTo>
                  <a:pt x="1074051" y="29502"/>
                </a:lnTo>
                <a:lnTo>
                  <a:pt x="1072774" y="24993"/>
                </a:lnTo>
                <a:close/>
              </a:path>
              <a:path w="1198879" h="92075">
                <a:moveTo>
                  <a:pt x="1118819" y="14528"/>
                </a:moveTo>
                <a:lnTo>
                  <a:pt x="1098905" y="14528"/>
                </a:lnTo>
                <a:lnTo>
                  <a:pt x="1098905" y="80365"/>
                </a:lnTo>
                <a:lnTo>
                  <a:pt x="1118920" y="80365"/>
                </a:lnTo>
                <a:lnTo>
                  <a:pt x="1118920" y="47955"/>
                </a:lnTo>
                <a:lnTo>
                  <a:pt x="1119123" y="43878"/>
                </a:lnTo>
                <a:lnTo>
                  <a:pt x="1119911" y="40335"/>
                </a:lnTo>
                <a:lnTo>
                  <a:pt x="1120965" y="38963"/>
                </a:lnTo>
                <a:lnTo>
                  <a:pt x="1124419" y="36969"/>
                </a:lnTo>
                <a:lnTo>
                  <a:pt x="1127137" y="36474"/>
                </a:lnTo>
                <a:lnTo>
                  <a:pt x="1130807" y="36474"/>
                </a:lnTo>
                <a:lnTo>
                  <a:pt x="1130807" y="23202"/>
                </a:lnTo>
                <a:lnTo>
                  <a:pt x="1118107" y="23202"/>
                </a:lnTo>
                <a:lnTo>
                  <a:pt x="1118819" y="14528"/>
                </a:lnTo>
                <a:close/>
              </a:path>
              <a:path w="1198879" h="92075">
                <a:moveTo>
                  <a:pt x="1130807" y="13309"/>
                </a:moveTo>
                <a:lnTo>
                  <a:pt x="1125270" y="13677"/>
                </a:lnTo>
                <a:lnTo>
                  <a:pt x="1121028" y="16967"/>
                </a:lnTo>
                <a:lnTo>
                  <a:pt x="1118107" y="23202"/>
                </a:lnTo>
                <a:lnTo>
                  <a:pt x="1130807" y="23202"/>
                </a:lnTo>
                <a:lnTo>
                  <a:pt x="1130807" y="13309"/>
                </a:lnTo>
                <a:close/>
              </a:path>
              <a:path w="1198879" h="92075">
                <a:moveTo>
                  <a:pt x="1171968" y="75692"/>
                </a:moveTo>
                <a:lnTo>
                  <a:pt x="1152563" y="75692"/>
                </a:lnTo>
                <a:lnTo>
                  <a:pt x="1152702" y="82054"/>
                </a:lnTo>
                <a:lnTo>
                  <a:pt x="1154696" y="86321"/>
                </a:lnTo>
                <a:lnTo>
                  <a:pt x="1162456" y="90665"/>
                </a:lnTo>
                <a:lnTo>
                  <a:pt x="1167587" y="91744"/>
                </a:lnTo>
                <a:lnTo>
                  <a:pt x="1179182" y="91744"/>
                </a:lnTo>
                <a:lnTo>
                  <a:pt x="1198087" y="80060"/>
                </a:lnTo>
                <a:lnTo>
                  <a:pt x="1173048" y="80060"/>
                </a:lnTo>
                <a:lnTo>
                  <a:pt x="1171968" y="78600"/>
                </a:lnTo>
                <a:lnTo>
                  <a:pt x="1171968" y="75692"/>
                </a:lnTo>
                <a:close/>
              </a:path>
              <a:path w="1198879" h="92075">
                <a:moveTo>
                  <a:pt x="1198791" y="68122"/>
                </a:moveTo>
                <a:lnTo>
                  <a:pt x="1179080" y="68122"/>
                </a:lnTo>
                <a:lnTo>
                  <a:pt x="1179003" y="76517"/>
                </a:lnTo>
                <a:lnTo>
                  <a:pt x="1178826" y="77825"/>
                </a:lnTo>
                <a:lnTo>
                  <a:pt x="1177810" y="79616"/>
                </a:lnTo>
                <a:lnTo>
                  <a:pt x="1176781" y="80060"/>
                </a:lnTo>
                <a:lnTo>
                  <a:pt x="1198087" y="80060"/>
                </a:lnTo>
                <a:lnTo>
                  <a:pt x="1198638" y="76517"/>
                </a:lnTo>
                <a:lnTo>
                  <a:pt x="1198764" y="72847"/>
                </a:lnTo>
                <a:lnTo>
                  <a:pt x="1198791" y="68122"/>
                </a:lnTo>
                <a:close/>
              </a:path>
              <a:path w="1198879" h="92075">
                <a:moveTo>
                  <a:pt x="1168819" y="13309"/>
                </a:moveTo>
                <a:lnTo>
                  <a:pt x="1161668" y="13309"/>
                </a:lnTo>
                <a:lnTo>
                  <a:pt x="1158214" y="14681"/>
                </a:lnTo>
                <a:lnTo>
                  <a:pt x="1153693" y="20167"/>
                </a:lnTo>
                <a:lnTo>
                  <a:pt x="1152563" y="24676"/>
                </a:lnTo>
                <a:lnTo>
                  <a:pt x="1152563" y="59194"/>
                </a:lnTo>
                <a:lnTo>
                  <a:pt x="1163993" y="72847"/>
                </a:lnTo>
                <a:lnTo>
                  <a:pt x="1169720" y="72847"/>
                </a:lnTo>
                <a:lnTo>
                  <a:pt x="1171714" y="72440"/>
                </a:lnTo>
                <a:lnTo>
                  <a:pt x="1175524" y="70853"/>
                </a:lnTo>
                <a:lnTo>
                  <a:pt x="1177353" y="69684"/>
                </a:lnTo>
                <a:lnTo>
                  <a:pt x="1179080" y="68122"/>
                </a:lnTo>
                <a:lnTo>
                  <a:pt x="1198791" y="68122"/>
                </a:lnTo>
                <a:lnTo>
                  <a:pt x="1198791" y="61163"/>
                </a:lnTo>
                <a:lnTo>
                  <a:pt x="1174305" y="61163"/>
                </a:lnTo>
                <a:lnTo>
                  <a:pt x="1173505" y="60718"/>
                </a:lnTo>
                <a:lnTo>
                  <a:pt x="1172768" y="58978"/>
                </a:lnTo>
                <a:lnTo>
                  <a:pt x="1172578" y="57061"/>
                </a:lnTo>
                <a:lnTo>
                  <a:pt x="1172611" y="28968"/>
                </a:lnTo>
                <a:lnTo>
                  <a:pt x="1172832" y="27343"/>
                </a:lnTo>
                <a:lnTo>
                  <a:pt x="1173810" y="25463"/>
                </a:lnTo>
                <a:lnTo>
                  <a:pt x="1174661" y="24993"/>
                </a:lnTo>
                <a:lnTo>
                  <a:pt x="1198791" y="24993"/>
                </a:lnTo>
                <a:lnTo>
                  <a:pt x="1198791" y="19507"/>
                </a:lnTo>
                <a:lnTo>
                  <a:pt x="1178775" y="19507"/>
                </a:lnTo>
                <a:lnTo>
                  <a:pt x="1177150" y="17437"/>
                </a:lnTo>
                <a:lnTo>
                  <a:pt x="1175283" y="15900"/>
                </a:lnTo>
                <a:lnTo>
                  <a:pt x="1171117" y="13830"/>
                </a:lnTo>
                <a:lnTo>
                  <a:pt x="1168819" y="13309"/>
                </a:lnTo>
                <a:close/>
              </a:path>
              <a:path w="1198879" h="92075">
                <a:moveTo>
                  <a:pt x="1198791" y="24993"/>
                </a:moveTo>
                <a:lnTo>
                  <a:pt x="1177086" y="24993"/>
                </a:lnTo>
                <a:lnTo>
                  <a:pt x="1177874" y="25400"/>
                </a:lnTo>
                <a:lnTo>
                  <a:pt x="1178585" y="27063"/>
                </a:lnTo>
                <a:lnTo>
                  <a:pt x="1178696" y="57061"/>
                </a:lnTo>
                <a:lnTo>
                  <a:pt x="1178572" y="58521"/>
                </a:lnTo>
                <a:lnTo>
                  <a:pt x="1177759" y="60642"/>
                </a:lnTo>
                <a:lnTo>
                  <a:pt x="1176858" y="61163"/>
                </a:lnTo>
                <a:lnTo>
                  <a:pt x="1198791" y="61163"/>
                </a:lnTo>
                <a:lnTo>
                  <a:pt x="1198791" y="24993"/>
                </a:lnTo>
                <a:close/>
              </a:path>
              <a:path w="1198879" h="92075">
                <a:moveTo>
                  <a:pt x="1198791" y="14528"/>
                </a:moveTo>
                <a:lnTo>
                  <a:pt x="1180198" y="14528"/>
                </a:lnTo>
                <a:lnTo>
                  <a:pt x="1178775" y="19507"/>
                </a:lnTo>
                <a:lnTo>
                  <a:pt x="1198791" y="19507"/>
                </a:lnTo>
                <a:lnTo>
                  <a:pt x="1198791" y="14528"/>
                </a:lnTo>
                <a:close/>
              </a:path>
            </a:pathLst>
          </a:custGeom>
          <a:solidFill>
            <a:srgbClr val="00305E"/>
          </a:solidFill>
          <a:ln w="9525">
            <a:noFill/>
            <a:miter lim="800000"/>
            <a:headEnd/>
            <a:tailEnd/>
          </a:ln>
        </p:spPr>
        <p:txBody>
          <a:bodyPr lIns="0" tIns="0" rIns="0" bIns="0"/>
          <a:lstStyle/>
          <a:p>
            <a:endParaRPr lang="en-US">
              <a:latin typeface="Calibri" pitchFamily="34" charset="0"/>
            </a:endParaRPr>
          </a:p>
        </p:txBody>
      </p:sp>
      <p:sp>
        <p:nvSpPr>
          <p:cNvPr id="9221" name="object 8"/>
          <p:cNvSpPr>
            <a:spLocks noChangeArrowheads="1"/>
          </p:cNvSpPr>
          <p:nvPr/>
        </p:nvSpPr>
        <p:spPr bwMode="auto">
          <a:xfrm>
            <a:off x="1581150" y="3533775"/>
            <a:ext cx="1890713" cy="2520950"/>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9222" name="object 9"/>
          <p:cNvSpPr>
            <a:spLocks noChangeArrowheads="1"/>
          </p:cNvSpPr>
          <p:nvPr/>
        </p:nvSpPr>
        <p:spPr bwMode="auto">
          <a:xfrm>
            <a:off x="1892300" y="6115050"/>
            <a:ext cx="1266825" cy="14605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9223" name="object 10"/>
          <p:cNvSpPr>
            <a:spLocks noChangeArrowheads="1"/>
          </p:cNvSpPr>
          <p:nvPr/>
        </p:nvSpPr>
        <p:spPr bwMode="auto">
          <a:xfrm>
            <a:off x="2381250" y="6434138"/>
            <a:ext cx="274638" cy="411162"/>
          </a:xfrm>
          <a:custGeom>
            <a:avLst/>
            <a:gdLst>
              <a:gd name="T0" fmla="*/ 0 w 274319"/>
              <a:gd name="T1" fmla="*/ 0 h 412115"/>
              <a:gd name="T2" fmla="*/ 274319 w 274319"/>
              <a:gd name="T3" fmla="*/ 412115 h 412115"/>
            </a:gdLst>
            <a:ahLst/>
            <a:cxnLst/>
            <a:rect l="T0" t="T1" r="T2" b="T3"/>
            <a:pathLst>
              <a:path w="274319" h="412115">
                <a:moveTo>
                  <a:pt x="0" y="411937"/>
                </a:moveTo>
                <a:lnTo>
                  <a:pt x="274078" y="411937"/>
                </a:lnTo>
                <a:lnTo>
                  <a:pt x="274078" y="0"/>
                </a:lnTo>
                <a:lnTo>
                  <a:pt x="0" y="0"/>
                </a:lnTo>
                <a:lnTo>
                  <a:pt x="0" y="411937"/>
                </a:lnTo>
                <a:close/>
              </a:path>
            </a:pathLst>
          </a:custGeom>
          <a:solidFill>
            <a:srgbClr val="00265A"/>
          </a:solidFill>
          <a:ln w="9525">
            <a:noFill/>
            <a:miter lim="800000"/>
            <a:headEnd/>
            <a:tailEnd/>
          </a:ln>
        </p:spPr>
        <p:txBody>
          <a:bodyPr lIns="0" tIns="0" rIns="0" bIns="0"/>
          <a:lstStyle/>
          <a:p>
            <a:endParaRPr lang="en-US">
              <a:latin typeface="Calibri" pitchFamily="34" charset="0"/>
            </a:endParaRPr>
          </a:p>
        </p:txBody>
      </p:sp>
      <p:sp>
        <p:nvSpPr>
          <p:cNvPr id="9224" name="object 11"/>
          <p:cNvSpPr>
            <a:spLocks noChangeArrowheads="1"/>
          </p:cNvSpPr>
          <p:nvPr/>
        </p:nvSpPr>
        <p:spPr bwMode="auto">
          <a:xfrm>
            <a:off x="2482850" y="6553200"/>
            <a:ext cx="71438" cy="125413"/>
          </a:xfrm>
          <a:custGeom>
            <a:avLst/>
            <a:gdLst>
              <a:gd name="T0" fmla="*/ 0 w 71119"/>
              <a:gd name="T1" fmla="*/ 0 h 125729"/>
              <a:gd name="T2" fmla="*/ 71119 w 71119"/>
              <a:gd name="T3" fmla="*/ 125729 h 125729"/>
            </a:gdLst>
            <a:ahLst/>
            <a:cxnLst/>
            <a:rect l="T0" t="T1" r="T2" b="T3"/>
            <a:pathLst>
              <a:path w="71119" h="125729">
                <a:moveTo>
                  <a:pt x="30022" y="74980"/>
                </a:moveTo>
                <a:lnTo>
                  <a:pt x="0" y="74980"/>
                </a:lnTo>
                <a:lnTo>
                  <a:pt x="40" y="96367"/>
                </a:lnTo>
                <a:lnTo>
                  <a:pt x="26187" y="125272"/>
                </a:lnTo>
                <a:lnTo>
                  <a:pt x="44069" y="125272"/>
                </a:lnTo>
                <a:lnTo>
                  <a:pt x="50927" y="123901"/>
                </a:lnTo>
                <a:lnTo>
                  <a:pt x="61645" y="118389"/>
                </a:lnTo>
                <a:lnTo>
                  <a:pt x="65405" y="114376"/>
                </a:lnTo>
                <a:lnTo>
                  <a:pt x="68587" y="106680"/>
                </a:lnTo>
                <a:lnTo>
                  <a:pt x="32969" y="106680"/>
                </a:lnTo>
                <a:lnTo>
                  <a:pt x="31572" y="105968"/>
                </a:lnTo>
                <a:lnTo>
                  <a:pt x="30327" y="103149"/>
                </a:lnTo>
                <a:lnTo>
                  <a:pt x="30022" y="99822"/>
                </a:lnTo>
                <a:lnTo>
                  <a:pt x="30022" y="74980"/>
                </a:lnTo>
                <a:close/>
              </a:path>
              <a:path w="71119" h="125729">
                <a:moveTo>
                  <a:pt x="68737" y="18592"/>
                </a:moveTo>
                <a:lnTo>
                  <a:pt x="37312" y="18592"/>
                </a:lnTo>
                <a:lnTo>
                  <a:pt x="38658" y="19253"/>
                </a:lnTo>
                <a:lnTo>
                  <a:pt x="40328" y="21818"/>
                </a:lnTo>
                <a:lnTo>
                  <a:pt x="40439" y="22123"/>
                </a:lnTo>
                <a:lnTo>
                  <a:pt x="40843" y="24714"/>
                </a:lnTo>
                <a:lnTo>
                  <a:pt x="40829" y="39624"/>
                </a:lnTo>
                <a:lnTo>
                  <a:pt x="29997" y="48615"/>
                </a:lnTo>
                <a:lnTo>
                  <a:pt x="22860" y="48615"/>
                </a:lnTo>
                <a:lnTo>
                  <a:pt x="22860" y="66141"/>
                </a:lnTo>
                <a:lnTo>
                  <a:pt x="40843" y="77012"/>
                </a:lnTo>
                <a:lnTo>
                  <a:pt x="40843" y="97536"/>
                </a:lnTo>
                <a:lnTo>
                  <a:pt x="40462" y="102209"/>
                </a:lnTo>
                <a:lnTo>
                  <a:pt x="38989" y="105791"/>
                </a:lnTo>
                <a:lnTo>
                  <a:pt x="37439" y="106680"/>
                </a:lnTo>
                <a:lnTo>
                  <a:pt x="68587" y="106680"/>
                </a:lnTo>
                <a:lnTo>
                  <a:pt x="69773" y="103809"/>
                </a:lnTo>
                <a:lnTo>
                  <a:pt x="70866" y="96367"/>
                </a:lnTo>
                <a:lnTo>
                  <a:pt x="70831" y="73634"/>
                </a:lnTo>
                <a:lnTo>
                  <a:pt x="57378" y="54635"/>
                </a:lnTo>
                <a:lnTo>
                  <a:pt x="61976" y="52146"/>
                </a:lnTo>
                <a:lnTo>
                  <a:pt x="65201" y="49403"/>
                </a:lnTo>
                <a:lnTo>
                  <a:pt x="68884" y="43408"/>
                </a:lnTo>
                <a:lnTo>
                  <a:pt x="69799" y="38531"/>
                </a:lnTo>
                <a:lnTo>
                  <a:pt x="69799" y="21818"/>
                </a:lnTo>
                <a:lnTo>
                  <a:pt x="68737" y="18592"/>
                </a:lnTo>
                <a:close/>
              </a:path>
              <a:path w="71119" h="125729">
                <a:moveTo>
                  <a:pt x="32969" y="0"/>
                </a:moveTo>
                <a:lnTo>
                  <a:pt x="0" y="17856"/>
                </a:lnTo>
                <a:lnTo>
                  <a:pt x="0" y="39624"/>
                </a:lnTo>
                <a:lnTo>
                  <a:pt x="30022" y="39624"/>
                </a:lnTo>
                <a:lnTo>
                  <a:pt x="30074" y="24714"/>
                </a:lnTo>
                <a:lnTo>
                  <a:pt x="30403" y="22123"/>
                </a:lnTo>
                <a:lnTo>
                  <a:pt x="31953" y="19304"/>
                </a:lnTo>
                <a:lnTo>
                  <a:pt x="33375" y="18592"/>
                </a:lnTo>
                <a:lnTo>
                  <a:pt x="68737" y="18592"/>
                </a:lnTo>
                <a:lnTo>
                  <a:pt x="67233" y="14020"/>
                </a:lnTo>
                <a:lnTo>
                  <a:pt x="62128" y="8407"/>
                </a:lnTo>
                <a:lnTo>
                  <a:pt x="57432" y="4725"/>
                </a:lnTo>
                <a:lnTo>
                  <a:pt x="51006" y="2098"/>
                </a:lnTo>
                <a:lnTo>
                  <a:pt x="42850" y="524"/>
                </a:lnTo>
                <a:lnTo>
                  <a:pt x="32969" y="0"/>
                </a:lnTo>
                <a:close/>
              </a:path>
            </a:pathLst>
          </a:custGeom>
          <a:solidFill>
            <a:srgbClr val="FFFFFF"/>
          </a:solidFill>
          <a:ln w="9525">
            <a:noFill/>
            <a:miter lim="800000"/>
            <a:headEnd/>
            <a:tailEnd/>
          </a:ln>
        </p:spPr>
        <p:txBody>
          <a:bodyPr lIns="0" tIns="0" rIns="0" bIns="0"/>
          <a:lstStyle/>
          <a:p>
            <a:endParaRPr lang="en-US">
              <a:latin typeface="Calibri" pitchFamily="34" charset="0"/>
            </a:endParaRPr>
          </a:p>
        </p:txBody>
      </p:sp>
      <p:sp>
        <p:nvSpPr>
          <p:cNvPr id="12" name="TextBox 11"/>
          <p:cNvSpPr txBox="1"/>
          <p:nvPr/>
        </p:nvSpPr>
        <p:spPr>
          <a:xfrm>
            <a:off x="2203450" y="831850"/>
            <a:ext cx="2514600" cy="584200"/>
          </a:xfrm>
          <a:prstGeom prst="rect">
            <a:avLst/>
          </a:prstGeom>
          <a:noFill/>
        </p:spPr>
        <p:txBody>
          <a:bodyPr>
            <a:spAutoFit/>
          </a:bodyPr>
          <a:lstStyle/>
          <a:p>
            <a:pPr fontAlgn="auto">
              <a:spcBef>
                <a:spcPts val="0"/>
              </a:spcBef>
              <a:spcAft>
                <a:spcPts val="0"/>
              </a:spcAft>
              <a:defRPr/>
            </a:pPr>
            <a:r>
              <a:rPr lang="en-US" sz="3200" b="1" dirty="0">
                <a:solidFill>
                  <a:schemeClr val="accent1">
                    <a:lumMod val="50000"/>
                  </a:schemeClr>
                </a:solidFill>
                <a:latin typeface="Arial" pitchFamily="34" charset="0"/>
                <a:cs typeface="Arial" pitchFamily="34" charset="0"/>
              </a:rPr>
              <a:t>ABOUT US</a:t>
            </a:r>
            <a:endParaRPr lang="en-US" sz="3200" b="1" dirty="0">
              <a:solidFill>
                <a:schemeClr val="accent1">
                  <a:lumMod val="50000"/>
                </a:schemeClr>
              </a:solidFill>
              <a:latin typeface="Arial" pitchFamily="34" charset="0"/>
              <a:cs typeface="Arial" pitchFamily="34" charset="0"/>
            </a:endParaRPr>
          </a:p>
        </p:txBody>
      </p:sp>
      <p:sp>
        <p:nvSpPr>
          <p:cNvPr id="22529" name="Rectangle 1"/>
          <p:cNvSpPr>
            <a:spLocks noChangeArrowheads="1"/>
          </p:cNvSpPr>
          <p:nvPr/>
        </p:nvSpPr>
        <p:spPr bwMode="auto">
          <a:xfrm>
            <a:off x="146050" y="1670050"/>
            <a:ext cx="4718050" cy="1323975"/>
          </a:xfrm>
          <a:prstGeom prst="rect">
            <a:avLst/>
          </a:prstGeom>
          <a:noFill/>
          <a:ln w="9525">
            <a:noFill/>
            <a:miter lim="800000"/>
            <a:headEnd/>
            <a:tailEnd/>
          </a:ln>
          <a:effectLst/>
        </p:spPr>
        <p:txBody>
          <a:bodyPr anchor="ctr">
            <a:spAutoFit/>
          </a:bodyPr>
          <a:lstStyle/>
          <a:p>
            <a:pPr algn="just">
              <a:defRPr/>
            </a:pPr>
            <a:r>
              <a:rPr lang="sr-Latn-CS" sz="1600" b="1" dirty="0">
                <a:solidFill>
                  <a:schemeClr val="accent1">
                    <a:lumMod val="50000"/>
                  </a:schemeClr>
                </a:solidFill>
                <a:latin typeface="Arial" pitchFamily="34" charset="0"/>
                <a:ea typeface="Times New Roman" pitchFamily="18" charset="0"/>
                <a:cs typeface="Arial" pitchFamily="34" charset="0"/>
              </a:rPr>
              <a:t>Hendi Center Colosseum was established in October 2009 and works on achieving goals in the field of management and improvement of the position of persons with disabilities and their integration into all social affairs</a:t>
            </a:r>
            <a:r>
              <a:rPr lang="sr-Latn-CS" sz="1200" dirty="0">
                <a:latin typeface="Arial" pitchFamily="34" charset="0"/>
                <a:ea typeface="Times New Roman" pitchFamily="18" charset="0"/>
                <a:cs typeface="Arial" pitchFamily="34" charset="0"/>
              </a:rPr>
              <a:t>.</a:t>
            </a:r>
            <a:endParaRPr lang="sr-Latn-CS" dirty="0">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1" name="object 2"/>
          <p:cNvSpPr>
            <a:spLocks noChangeArrowheads="1"/>
          </p:cNvSpPr>
          <p:nvPr/>
        </p:nvSpPr>
        <p:spPr bwMode="auto">
          <a:xfrm>
            <a:off x="1588" y="6350"/>
            <a:ext cx="4857750" cy="683895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0242" name="object 7"/>
          <p:cNvSpPr>
            <a:spLocks noChangeArrowheads="1"/>
          </p:cNvSpPr>
          <p:nvPr/>
        </p:nvSpPr>
        <p:spPr bwMode="auto">
          <a:xfrm>
            <a:off x="1638300" y="185738"/>
            <a:ext cx="3219450" cy="0"/>
          </a:xfrm>
          <a:custGeom>
            <a:avLst/>
            <a:gdLst>
              <a:gd name="T0" fmla="*/ 0 w 3218815"/>
              <a:gd name="T1" fmla="*/ 3218815 w 3218815"/>
            </a:gdLst>
            <a:ahLst/>
            <a:cxnLst/>
            <a:rect l="T0" t="0" r="T1" b="0"/>
            <a:pathLst>
              <a:path w="3218815">
                <a:moveTo>
                  <a:pt x="0" y="0"/>
                </a:moveTo>
                <a:lnTo>
                  <a:pt x="3218281" y="0"/>
                </a:lnTo>
              </a:path>
            </a:pathLst>
          </a:custGeom>
          <a:noFill/>
          <a:ln w="9004">
            <a:solidFill>
              <a:srgbClr val="F5821F"/>
            </a:solidFill>
            <a:miter lim="800000"/>
            <a:headEnd/>
            <a:tailEnd/>
          </a:ln>
        </p:spPr>
        <p:txBody>
          <a:bodyPr lIns="0" tIns="0" rIns="0" bIns="0"/>
          <a:lstStyle/>
          <a:p>
            <a:endParaRPr lang="en-US">
              <a:latin typeface="Calibri" pitchFamily="34" charset="0"/>
            </a:endParaRPr>
          </a:p>
        </p:txBody>
      </p:sp>
      <p:sp>
        <p:nvSpPr>
          <p:cNvPr id="10243" name="object 8"/>
          <p:cNvSpPr>
            <a:spLocks noChangeArrowheads="1"/>
          </p:cNvSpPr>
          <p:nvPr/>
        </p:nvSpPr>
        <p:spPr bwMode="auto">
          <a:xfrm>
            <a:off x="434975" y="69850"/>
            <a:ext cx="774700" cy="246063"/>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0244" name="object 9"/>
          <p:cNvSpPr>
            <a:spLocks noChangeArrowheads="1"/>
          </p:cNvSpPr>
          <p:nvPr/>
        </p:nvSpPr>
        <p:spPr bwMode="auto">
          <a:xfrm>
            <a:off x="2203450" y="6434138"/>
            <a:ext cx="273050" cy="411162"/>
          </a:xfrm>
          <a:custGeom>
            <a:avLst/>
            <a:gdLst>
              <a:gd name="T0" fmla="*/ 0 w 274319"/>
              <a:gd name="T1" fmla="*/ 0 h 412115"/>
              <a:gd name="T2" fmla="*/ 274319 w 274319"/>
              <a:gd name="T3" fmla="*/ 412115 h 412115"/>
            </a:gdLst>
            <a:ahLst/>
            <a:cxnLst/>
            <a:rect l="T0" t="T1" r="T2" b="T3"/>
            <a:pathLst>
              <a:path w="274319" h="412115">
                <a:moveTo>
                  <a:pt x="0" y="411937"/>
                </a:moveTo>
                <a:lnTo>
                  <a:pt x="274078" y="411937"/>
                </a:lnTo>
                <a:lnTo>
                  <a:pt x="274078" y="0"/>
                </a:lnTo>
                <a:lnTo>
                  <a:pt x="0" y="0"/>
                </a:lnTo>
                <a:lnTo>
                  <a:pt x="0" y="411937"/>
                </a:lnTo>
                <a:close/>
              </a:path>
            </a:pathLst>
          </a:custGeom>
          <a:solidFill>
            <a:srgbClr val="00265A"/>
          </a:solidFill>
          <a:ln w="9525">
            <a:noFill/>
            <a:miter lim="800000"/>
            <a:headEnd/>
            <a:tailEnd/>
          </a:ln>
        </p:spPr>
        <p:txBody>
          <a:bodyPr lIns="0" tIns="0" rIns="0" bIns="0"/>
          <a:lstStyle/>
          <a:p>
            <a:endParaRPr lang="en-US">
              <a:latin typeface="Calibri" pitchFamily="34" charset="0"/>
            </a:endParaRPr>
          </a:p>
        </p:txBody>
      </p:sp>
      <p:sp>
        <p:nvSpPr>
          <p:cNvPr id="10245" name="object 10"/>
          <p:cNvSpPr>
            <a:spLocks noChangeArrowheads="1"/>
          </p:cNvSpPr>
          <p:nvPr/>
        </p:nvSpPr>
        <p:spPr bwMode="auto">
          <a:xfrm>
            <a:off x="2303463" y="6554788"/>
            <a:ext cx="74612" cy="120650"/>
          </a:xfrm>
          <a:custGeom>
            <a:avLst/>
            <a:gdLst>
              <a:gd name="T0" fmla="*/ 0 w 74930"/>
              <a:gd name="T1" fmla="*/ 0 h 120650"/>
              <a:gd name="T2" fmla="*/ 74930 w 74930"/>
              <a:gd name="T3" fmla="*/ 120650 h 120650"/>
            </a:gdLst>
            <a:ahLst/>
            <a:cxnLst/>
            <a:rect l="T0" t="T1" r="T2" b="T3"/>
            <a:pathLst>
              <a:path w="74930" h="120650">
                <a:moveTo>
                  <a:pt x="65836" y="99364"/>
                </a:moveTo>
                <a:lnTo>
                  <a:pt x="35813" y="99364"/>
                </a:lnTo>
                <a:lnTo>
                  <a:pt x="35813" y="120548"/>
                </a:lnTo>
                <a:lnTo>
                  <a:pt x="65836" y="120548"/>
                </a:lnTo>
                <a:lnTo>
                  <a:pt x="65836" y="99364"/>
                </a:lnTo>
                <a:close/>
              </a:path>
              <a:path w="74930" h="120650">
                <a:moveTo>
                  <a:pt x="65836" y="0"/>
                </a:moveTo>
                <a:lnTo>
                  <a:pt x="26034" y="0"/>
                </a:lnTo>
                <a:lnTo>
                  <a:pt x="0" y="78790"/>
                </a:lnTo>
                <a:lnTo>
                  <a:pt x="0" y="99364"/>
                </a:lnTo>
                <a:lnTo>
                  <a:pt x="74371" y="99364"/>
                </a:lnTo>
                <a:lnTo>
                  <a:pt x="74371" y="78790"/>
                </a:lnTo>
                <a:lnTo>
                  <a:pt x="22453" y="78790"/>
                </a:lnTo>
                <a:lnTo>
                  <a:pt x="35813" y="27508"/>
                </a:lnTo>
                <a:lnTo>
                  <a:pt x="65836" y="27508"/>
                </a:lnTo>
                <a:lnTo>
                  <a:pt x="65836" y="0"/>
                </a:lnTo>
                <a:close/>
              </a:path>
              <a:path w="74930" h="120650">
                <a:moveTo>
                  <a:pt x="65836" y="27508"/>
                </a:moveTo>
                <a:lnTo>
                  <a:pt x="35813" y="27508"/>
                </a:lnTo>
                <a:lnTo>
                  <a:pt x="35813" y="78790"/>
                </a:lnTo>
                <a:lnTo>
                  <a:pt x="65836" y="78790"/>
                </a:lnTo>
                <a:lnTo>
                  <a:pt x="65836" y="27508"/>
                </a:lnTo>
                <a:close/>
              </a:path>
            </a:pathLst>
          </a:custGeom>
          <a:solidFill>
            <a:srgbClr val="FFFFFF"/>
          </a:solidFill>
          <a:ln w="9525">
            <a:noFill/>
            <a:miter lim="800000"/>
            <a:headEnd/>
            <a:tailEnd/>
          </a:ln>
        </p:spPr>
        <p:txBody>
          <a:bodyPr lIns="0" tIns="0" rIns="0" bIns="0"/>
          <a:lstStyle/>
          <a:p>
            <a:endParaRPr lang="en-US">
              <a:latin typeface="Calibri" pitchFamily="34" charset="0"/>
            </a:endParaRPr>
          </a:p>
        </p:txBody>
      </p:sp>
      <p:sp>
        <p:nvSpPr>
          <p:cNvPr id="10246" name="object 11"/>
          <p:cNvSpPr>
            <a:spLocks noChangeArrowheads="1"/>
          </p:cNvSpPr>
          <p:nvPr/>
        </p:nvSpPr>
        <p:spPr bwMode="auto">
          <a:xfrm>
            <a:off x="1588" y="185738"/>
            <a:ext cx="358775" cy="0"/>
          </a:xfrm>
          <a:custGeom>
            <a:avLst/>
            <a:gdLst>
              <a:gd name="T0" fmla="*/ 0 w 358775"/>
              <a:gd name="T1" fmla="*/ 358775 w 358775"/>
            </a:gdLst>
            <a:ahLst/>
            <a:cxnLst/>
            <a:rect l="T0" t="0" r="T1" b="0"/>
            <a:pathLst>
              <a:path w="358775">
                <a:moveTo>
                  <a:pt x="0" y="0"/>
                </a:moveTo>
                <a:lnTo>
                  <a:pt x="358368" y="0"/>
                </a:lnTo>
              </a:path>
            </a:pathLst>
          </a:custGeom>
          <a:noFill/>
          <a:ln w="36004">
            <a:solidFill>
              <a:srgbClr val="F5821F"/>
            </a:solidFill>
            <a:miter lim="800000"/>
            <a:headEnd/>
            <a:tailEnd/>
          </a:ln>
        </p:spPr>
        <p:txBody>
          <a:bodyPr lIns="0" tIns="0" rIns="0" bIns="0"/>
          <a:lstStyle/>
          <a:p>
            <a:endParaRPr lang="en-US">
              <a:latin typeface="Calibri" pitchFamily="34" charset="0"/>
            </a:endParaRPr>
          </a:p>
        </p:txBody>
      </p:sp>
      <p:sp>
        <p:nvSpPr>
          <p:cNvPr id="12" name="TextBox 11"/>
          <p:cNvSpPr txBox="1"/>
          <p:nvPr/>
        </p:nvSpPr>
        <p:spPr>
          <a:xfrm>
            <a:off x="374650" y="831850"/>
            <a:ext cx="2362200" cy="584200"/>
          </a:xfrm>
          <a:prstGeom prst="rect">
            <a:avLst/>
          </a:prstGeom>
          <a:noFill/>
        </p:spPr>
        <p:txBody>
          <a:bodyPr>
            <a:spAutoFit/>
          </a:bodyPr>
          <a:lstStyle/>
          <a:p>
            <a:pPr fontAlgn="auto">
              <a:spcBef>
                <a:spcPts val="0"/>
              </a:spcBef>
              <a:spcAft>
                <a:spcPts val="0"/>
              </a:spcAft>
              <a:defRPr/>
            </a:pPr>
            <a:r>
              <a:rPr lang="en-US" sz="3200" b="1" dirty="0">
                <a:solidFill>
                  <a:schemeClr val="accent1">
                    <a:lumMod val="50000"/>
                  </a:schemeClr>
                </a:solidFill>
                <a:latin typeface="+mn-lt"/>
              </a:rPr>
              <a:t>OUR VISION</a:t>
            </a:r>
            <a:endParaRPr lang="en-US" sz="3200" b="1" dirty="0">
              <a:solidFill>
                <a:schemeClr val="accent1">
                  <a:lumMod val="50000"/>
                </a:schemeClr>
              </a:solidFill>
              <a:latin typeface="+mn-lt"/>
            </a:endParaRPr>
          </a:p>
        </p:txBody>
      </p:sp>
      <p:sp>
        <p:nvSpPr>
          <p:cNvPr id="14" name="Rounded Rectangle 13"/>
          <p:cNvSpPr/>
          <p:nvPr/>
        </p:nvSpPr>
        <p:spPr>
          <a:xfrm>
            <a:off x="679450" y="2051050"/>
            <a:ext cx="3429000" cy="1371600"/>
          </a:xfrm>
          <a:prstGeom prst="roundRect">
            <a:avLst/>
          </a:prstGeom>
          <a:noFill/>
          <a:ln w="63500">
            <a:solidFill>
              <a:srgbClr val="FFC000">
                <a:alpha val="9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49" name="Rectangle 1"/>
          <p:cNvSpPr>
            <a:spLocks noChangeArrowheads="1"/>
          </p:cNvSpPr>
          <p:nvPr/>
        </p:nvSpPr>
        <p:spPr bwMode="auto">
          <a:xfrm>
            <a:off x="1060450" y="2279650"/>
            <a:ext cx="2667000" cy="830263"/>
          </a:xfrm>
          <a:prstGeom prst="rect">
            <a:avLst/>
          </a:prstGeom>
          <a:noFill/>
          <a:ln w="9525">
            <a:noFill/>
            <a:miter lim="800000"/>
            <a:headEnd/>
            <a:tailEnd/>
          </a:ln>
        </p:spPr>
        <p:txBody>
          <a:bodyPr anchor="ctr">
            <a:spAutoFit/>
          </a:bodyPr>
          <a:lstStyle/>
          <a:p>
            <a:pPr algn="ctr"/>
            <a:r>
              <a:rPr lang="sr-Latn-CS" sz="2400" b="1">
                <a:solidFill>
                  <a:schemeClr val="tx2"/>
                </a:solidFill>
                <a:ea typeface="Times New Roman" pitchFamily="18" charset="0"/>
                <a:cs typeface="Arial" charset="0"/>
              </a:rPr>
              <a:t>More righteous society</a:t>
            </a:r>
          </a:p>
        </p:txBody>
      </p:sp>
      <p:sp>
        <p:nvSpPr>
          <p:cNvPr id="10250" name="Rectangle 2"/>
          <p:cNvSpPr>
            <a:spLocks noChangeArrowheads="1"/>
          </p:cNvSpPr>
          <p:nvPr/>
        </p:nvSpPr>
        <p:spPr bwMode="auto">
          <a:xfrm>
            <a:off x="298450" y="4062413"/>
            <a:ext cx="4419600" cy="1816100"/>
          </a:xfrm>
          <a:prstGeom prst="rect">
            <a:avLst/>
          </a:prstGeom>
          <a:noFill/>
          <a:ln w="9525">
            <a:noFill/>
            <a:miter lim="800000"/>
            <a:headEnd/>
            <a:tailEnd/>
          </a:ln>
        </p:spPr>
        <p:txBody>
          <a:bodyPr anchor="ctr">
            <a:spAutoFit/>
          </a:bodyPr>
          <a:lstStyle/>
          <a:p>
            <a:pPr algn="just"/>
            <a:r>
              <a:rPr lang="sr-Latn-CS" sz="1600" b="1">
                <a:solidFill>
                  <a:schemeClr val="tx2"/>
                </a:solidFill>
                <a:ea typeface="Times New Roman" pitchFamily="18" charset="0"/>
                <a:cs typeface="Arial" charset="0"/>
              </a:rPr>
              <a:t>The Info Center aims to inform local self-governments through their activities and cooperation with local NGO associations about the problems faced by people with disabilities in their everyday life (transport, health, education, sports, recreation, institutions, cultural institutions).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5" name="object 2"/>
          <p:cNvSpPr>
            <a:spLocks noChangeArrowheads="1"/>
          </p:cNvSpPr>
          <p:nvPr/>
        </p:nvSpPr>
        <p:spPr bwMode="auto">
          <a:xfrm>
            <a:off x="0" y="6350"/>
            <a:ext cx="4862513" cy="683895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1266" name="object 7"/>
          <p:cNvSpPr>
            <a:spLocks noChangeArrowheads="1"/>
          </p:cNvSpPr>
          <p:nvPr/>
        </p:nvSpPr>
        <p:spPr bwMode="auto">
          <a:xfrm>
            <a:off x="-1588" y="185738"/>
            <a:ext cx="3217863" cy="0"/>
          </a:xfrm>
          <a:custGeom>
            <a:avLst/>
            <a:gdLst>
              <a:gd name="T0" fmla="*/ 0 w 3218815"/>
              <a:gd name="T1" fmla="*/ 3218815 w 3218815"/>
            </a:gdLst>
            <a:ahLst/>
            <a:cxnLst/>
            <a:rect l="T0" t="0" r="T1" b="0"/>
            <a:pathLst>
              <a:path w="3218815">
                <a:moveTo>
                  <a:pt x="0" y="0"/>
                </a:moveTo>
                <a:lnTo>
                  <a:pt x="3218281" y="0"/>
                </a:lnTo>
              </a:path>
            </a:pathLst>
          </a:custGeom>
          <a:noFill/>
          <a:ln w="9004">
            <a:solidFill>
              <a:srgbClr val="F5821F"/>
            </a:solidFill>
            <a:miter lim="800000"/>
            <a:headEnd/>
            <a:tailEnd/>
          </a:ln>
        </p:spPr>
        <p:txBody>
          <a:bodyPr lIns="0" tIns="0" rIns="0" bIns="0"/>
          <a:lstStyle/>
          <a:p>
            <a:endParaRPr lang="en-US">
              <a:latin typeface="Calibri" pitchFamily="34" charset="0"/>
            </a:endParaRPr>
          </a:p>
        </p:txBody>
      </p:sp>
      <p:sp>
        <p:nvSpPr>
          <p:cNvPr id="11267" name="object 8"/>
          <p:cNvSpPr>
            <a:spLocks noChangeArrowheads="1"/>
          </p:cNvSpPr>
          <p:nvPr/>
        </p:nvSpPr>
        <p:spPr bwMode="auto">
          <a:xfrm>
            <a:off x="3271838" y="138113"/>
            <a:ext cx="1198562" cy="92075"/>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1268" name="object 9"/>
          <p:cNvSpPr>
            <a:spLocks noChangeArrowheads="1"/>
          </p:cNvSpPr>
          <p:nvPr/>
        </p:nvSpPr>
        <p:spPr bwMode="auto">
          <a:xfrm>
            <a:off x="2381250" y="6434138"/>
            <a:ext cx="274638" cy="411162"/>
          </a:xfrm>
          <a:custGeom>
            <a:avLst/>
            <a:gdLst>
              <a:gd name="T0" fmla="*/ 0 w 274319"/>
              <a:gd name="T1" fmla="*/ 0 h 412115"/>
              <a:gd name="T2" fmla="*/ 274319 w 274319"/>
              <a:gd name="T3" fmla="*/ 412115 h 412115"/>
            </a:gdLst>
            <a:ahLst/>
            <a:cxnLst/>
            <a:rect l="T0" t="T1" r="T2" b="T3"/>
            <a:pathLst>
              <a:path w="274319" h="412115">
                <a:moveTo>
                  <a:pt x="0" y="411937"/>
                </a:moveTo>
                <a:lnTo>
                  <a:pt x="274078" y="411937"/>
                </a:lnTo>
                <a:lnTo>
                  <a:pt x="274078" y="0"/>
                </a:lnTo>
                <a:lnTo>
                  <a:pt x="0" y="0"/>
                </a:lnTo>
                <a:lnTo>
                  <a:pt x="0" y="411937"/>
                </a:lnTo>
                <a:close/>
              </a:path>
            </a:pathLst>
          </a:custGeom>
          <a:solidFill>
            <a:srgbClr val="00265A"/>
          </a:solidFill>
          <a:ln w="9525">
            <a:noFill/>
            <a:miter lim="800000"/>
            <a:headEnd/>
            <a:tailEnd/>
          </a:ln>
        </p:spPr>
        <p:txBody>
          <a:bodyPr lIns="0" tIns="0" rIns="0" bIns="0"/>
          <a:lstStyle/>
          <a:p>
            <a:endParaRPr lang="en-US">
              <a:latin typeface="Calibri" pitchFamily="34" charset="0"/>
            </a:endParaRPr>
          </a:p>
        </p:txBody>
      </p:sp>
      <p:sp>
        <p:nvSpPr>
          <p:cNvPr id="11269" name="object 10"/>
          <p:cNvSpPr>
            <a:spLocks noChangeArrowheads="1"/>
          </p:cNvSpPr>
          <p:nvPr/>
        </p:nvSpPr>
        <p:spPr bwMode="auto">
          <a:xfrm>
            <a:off x="2482850" y="6553200"/>
            <a:ext cx="71438" cy="123825"/>
          </a:xfrm>
          <a:custGeom>
            <a:avLst/>
            <a:gdLst>
              <a:gd name="T0" fmla="*/ 0 w 72389"/>
              <a:gd name="T1" fmla="*/ 0 h 123190"/>
              <a:gd name="T2" fmla="*/ 72389 w 72389"/>
              <a:gd name="T3" fmla="*/ 123190 h 123190"/>
            </a:gdLst>
            <a:ahLst/>
            <a:cxnLst/>
            <a:rect l="T0" t="T1" r="T2" b="T3"/>
            <a:pathLst>
              <a:path w="72389" h="123190">
                <a:moveTo>
                  <a:pt x="30022" y="75285"/>
                </a:moveTo>
                <a:lnTo>
                  <a:pt x="0" y="75285"/>
                </a:lnTo>
                <a:lnTo>
                  <a:pt x="0" y="93040"/>
                </a:lnTo>
                <a:lnTo>
                  <a:pt x="29082" y="122834"/>
                </a:lnTo>
                <a:lnTo>
                  <a:pt x="43738" y="122834"/>
                </a:lnTo>
                <a:lnTo>
                  <a:pt x="70227" y="104241"/>
                </a:lnTo>
                <a:lnTo>
                  <a:pt x="33324" y="104241"/>
                </a:lnTo>
                <a:lnTo>
                  <a:pt x="31419" y="102616"/>
                </a:lnTo>
                <a:lnTo>
                  <a:pt x="30302" y="96062"/>
                </a:lnTo>
                <a:lnTo>
                  <a:pt x="30148" y="93040"/>
                </a:lnTo>
                <a:lnTo>
                  <a:pt x="30022" y="75285"/>
                </a:lnTo>
                <a:close/>
              </a:path>
              <a:path w="72389" h="123190">
                <a:moveTo>
                  <a:pt x="70724" y="50139"/>
                </a:moveTo>
                <a:lnTo>
                  <a:pt x="38074" y="50139"/>
                </a:lnTo>
                <a:lnTo>
                  <a:pt x="39674" y="50952"/>
                </a:lnTo>
                <a:lnTo>
                  <a:pt x="41579" y="54229"/>
                </a:lnTo>
                <a:lnTo>
                  <a:pt x="41884" y="56151"/>
                </a:lnTo>
                <a:lnTo>
                  <a:pt x="41995" y="90551"/>
                </a:lnTo>
                <a:lnTo>
                  <a:pt x="41884" y="98704"/>
                </a:lnTo>
                <a:lnTo>
                  <a:pt x="41732" y="100888"/>
                </a:lnTo>
                <a:lnTo>
                  <a:pt x="41224" y="101879"/>
                </a:lnTo>
                <a:lnTo>
                  <a:pt x="39344" y="103759"/>
                </a:lnTo>
                <a:lnTo>
                  <a:pt x="38125" y="104241"/>
                </a:lnTo>
                <a:lnTo>
                  <a:pt x="70227" y="104241"/>
                </a:lnTo>
                <a:lnTo>
                  <a:pt x="71678" y="97231"/>
                </a:lnTo>
                <a:lnTo>
                  <a:pt x="72085" y="90957"/>
                </a:lnTo>
                <a:lnTo>
                  <a:pt x="72085" y="65252"/>
                </a:lnTo>
                <a:lnTo>
                  <a:pt x="71685" y="56151"/>
                </a:lnTo>
                <a:lnTo>
                  <a:pt x="70724" y="50139"/>
                </a:lnTo>
                <a:close/>
              </a:path>
              <a:path w="72389" h="123190">
                <a:moveTo>
                  <a:pt x="66141" y="0"/>
                </a:moveTo>
                <a:lnTo>
                  <a:pt x="1523" y="0"/>
                </a:lnTo>
                <a:lnTo>
                  <a:pt x="304" y="60807"/>
                </a:lnTo>
                <a:lnTo>
                  <a:pt x="30022" y="60807"/>
                </a:lnTo>
                <a:lnTo>
                  <a:pt x="30149" y="55067"/>
                </a:lnTo>
                <a:lnTo>
                  <a:pt x="30708" y="53136"/>
                </a:lnTo>
                <a:lnTo>
                  <a:pt x="31343" y="52247"/>
                </a:lnTo>
                <a:lnTo>
                  <a:pt x="33248" y="50571"/>
                </a:lnTo>
                <a:lnTo>
                  <a:pt x="34442" y="50139"/>
                </a:lnTo>
                <a:lnTo>
                  <a:pt x="70724" y="50139"/>
                </a:lnTo>
                <a:lnTo>
                  <a:pt x="70488" y="48660"/>
                </a:lnTo>
                <a:lnTo>
                  <a:pt x="68495" y="42778"/>
                </a:lnTo>
                <a:lnTo>
                  <a:pt x="66554" y="39801"/>
                </a:lnTo>
                <a:lnTo>
                  <a:pt x="28803" y="39801"/>
                </a:lnTo>
                <a:lnTo>
                  <a:pt x="28803" y="19202"/>
                </a:lnTo>
                <a:lnTo>
                  <a:pt x="66141" y="19202"/>
                </a:lnTo>
                <a:lnTo>
                  <a:pt x="66141" y="0"/>
                </a:lnTo>
                <a:close/>
              </a:path>
              <a:path w="72389" h="123190">
                <a:moveTo>
                  <a:pt x="55168" y="31546"/>
                </a:moveTo>
                <a:lnTo>
                  <a:pt x="39496" y="31546"/>
                </a:lnTo>
                <a:lnTo>
                  <a:pt x="33477" y="34290"/>
                </a:lnTo>
                <a:lnTo>
                  <a:pt x="28803" y="39801"/>
                </a:lnTo>
                <a:lnTo>
                  <a:pt x="66554" y="39801"/>
                </a:lnTo>
                <a:lnTo>
                  <a:pt x="65709" y="38506"/>
                </a:lnTo>
                <a:lnTo>
                  <a:pt x="61442" y="33858"/>
                </a:lnTo>
                <a:lnTo>
                  <a:pt x="55168" y="31546"/>
                </a:lnTo>
                <a:close/>
              </a:path>
            </a:pathLst>
          </a:custGeom>
          <a:solidFill>
            <a:srgbClr val="FFFFFF"/>
          </a:solidFill>
          <a:ln w="9525">
            <a:noFill/>
            <a:miter lim="800000"/>
            <a:headEnd/>
            <a:tailEnd/>
          </a:ln>
        </p:spPr>
        <p:txBody>
          <a:bodyPr lIns="0" tIns="0" rIns="0" bIns="0"/>
          <a:lstStyle/>
          <a:p>
            <a:endParaRPr lang="en-US">
              <a:latin typeface="Calibri" pitchFamily="34" charset="0"/>
            </a:endParaRPr>
          </a:p>
        </p:txBody>
      </p:sp>
      <p:sp>
        <p:nvSpPr>
          <p:cNvPr id="11270" name="object 11"/>
          <p:cNvSpPr>
            <a:spLocks noChangeArrowheads="1"/>
          </p:cNvSpPr>
          <p:nvPr/>
        </p:nvSpPr>
        <p:spPr bwMode="auto">
          <a:xfrm>
            <a:off x="4498975" y="185738"/>
            <a:ext cx="363538" cy="0"/>
          </a:xfrm>
          <a:custGeom>
            <a:avLst/>
            <a:gdLst>
              <a:gd name="T0" fmla="*/ 0 w 362585"/>
              <a:gd name="T1" fmla="*/ 362585 w 362585"/>
            </a:gdLst>
            <a:ahLst/>
            <a:cxnLst/>
            <a:rect l="T0" t="0" r="T1" b="0"/>
            <a:pathLst>
              <a:path w="362585">
                <a:moveTo>
                  <a:pt x="0" y="0"/>
                </a:moveTo>
                <a:lnTo>
                  <a:pt x="362458" y="0"/>
                </a:lnTo>
              </a:path>
            </a:pathLst>
          </a:custGeom>
          <a:noFill/>
          <a:ln w="36004">
            <a:solidFill>
              <a:srgbClr val="F5821F"/>
            </a:solidFill>
            <a:miter lim="800000"/>
            <a:headEnd/>
            <a:tailEnd/>
          </a:ln>
        </p:spPr>
        <p:txBody>
          <a:bodyPr lIns="0" tIns="0" rIns="0" bIns="0"/>
          <a:lstStyle/>
          <a:p>
            <a:endParaRPr lang="en-US">
              <a:latin typeface="Calibri" pitchFamily="34" charset="0"/>
            </a:endParaRPr>
          </a:p>
        </p:txBody>
      </p:sp>
      <p:sp>
        <p:nvSpPr>
          <p:cNvPr id="11271" name="TextBox 11"/>
          <p:cNvSpPr txBox="1">
            <a:spLocks noChangeArrowheads="1"/>
          </p:cNvSpPr>
          <p:nvPr/>
        </p:nvSpPr>
        <p:spPr bwMode="auto">
          <a:xfrm>
            <a:off x="1974850" y="679450"/>
            <a:ext cx="2889250" cy="584200"/>
          </a:xfrm>
          <a:prstGeom prst="rect">
            <a:avLst/>
          </a:prstGeom>
          <a:noFill/>
          <a:ln w="9525">
            <a:noFill/>
            <a:miter lim="800000"/>
            <a:headEnd/>
            <a:tailEnd/>
          </a:ln>
        </p:spPr>
        <p:txBody>
          <a:bodyPr>
            <a:spAutoFit/>
          </a:bodyPr>
          <a:lstStyle/>
          <a:p>
            <a:r>
              <a:rPr lang="en-US" sz="3200" b="1">
                <a:solidFill>
                  <a:schemeClr val="tx2"/>
                </a:solidFill>
                <a:cs typeface="Arial" charset="0"/>
              </a:rPr>
              <a:t>OUR VISION</a:t>
            </a:r>
          </a:p>
        </p:txBody>
      </p:sp>
      <p:sp>
        <p:nvSpPr>
          <p:cNvPr id="13" name="Rounded Rectangle 12"/>
          <p:cNvSpPr/>
          <p:nvPr/>
        </p:nvSpPr>
        <p:spPr>
          <a:xfrm>
            <a:off x="908050" y="2051050"/>
            <a:ext cx="3048000" cy="1295400"/>
          </a:xfrm>
          <a:prstGeom prst="roundRect">
            <a:avLst/>
          </a:prstGeom>
          <a:no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273" name="TextBox 13"/>
          <p:cNvSpPr txBox="1">
            <a:spLocks noChangeArrowheads="1"/>
          </p:cNvSpPr>
          <p:nvPr/>
        </p:nvSpPr>
        <p:spPr bwMode="auto">
          <a:xfrm>
            <a:off x="1289050" y="2432050"/>
            <a:ext cx="2438400" cy="461963"/>
          </a:xfrm>
          <a:prstGeom prst="rect">
            <a:avLst/>
          </a:prstGeom>
          <a:noFill/>
          <a:ln w="9525">
            <a:noFill/>
            <a:miter lim="800000"/>
            <a:headEnd/>
            <a:tailEnd/>
          </a:ln>
        </p:spPr>
        <p:txBody>
          <a:bodyPr>
            <a:spAutoFit/>
          </a:bodyPr>
          <a:lstStyle/>
          <a:p>
            <a:pPr algn="ctr"/>
            <a:r>
              <a:rPr lang="en-US" sz="2400" b="1">
                <a:solidFill>
                  <a:schemeClr val="tx2"/>
                </a:solidFill>
                <a:latin typeface="Calibri" pitchFamily="34" charset="0"/>
              </a:rPr>
              <a:t>Full equality</a:t>
            </a:r>
          </a:p>
        </p:txBody>
      </p:sp>
      <p:sp>
        <p:nvSpPr>
          <p:cNvPr id="11274" name="Rectangle 1"/>
          <p:cNvSpPr>
            <a:spLocks noChangeArrowheads="1"/>
          </p:cNvSpPr>
          <p:nvPr/>
        </p:nvSpPr>
        <p:spPr bwMode="auto">
          <a:xfrm>
            <a:off x="298450" y="3879850"/>
            <a:ext cx="4343400" cy="2032000"/>
          </a:xfrm>
          <a:prstGeom prst="rect">
            <a:avLst/>
          </a:prstGeom>
          <a:noFill/>
          <a:ln w="9525">
            <a:noFill/>
            <a:miter lim="800000"/>
            <a:headEnd/>
            <a:tailEnd/>
          </a:ln>
        </p:spPr>
        <p:txBody>
          <a:bodyPr anchor="ctr">
            <a:spAutoFit/>
          </a:bodyPr>
          <a:lstStyle/>
          <a:p>
            <a:pPr algn="just"/>
            <a:r>
              <a:rPr lang="sr-Latn-CS" sz="1400" b="1">
                <a:solidFill>
                  <a:schemeClr val="tx2"/>
                </a:solidFill>
                <a:ea typeface="Times New Roman" pitchFamily="18" charset="0"/>
                <a:cs typeface="Arial" charset="0"/>
              </a:rPr>
              <a:t>The Info Center aims to inform local self-governments, through its activities and cooperation with local NGOs and associations, on the rights and obligations of society towards them in accordance with the constitution and laws of the Republic of Serbia, as well as international declarations and conventions concerning the rights of the PWD and which Republic Serbia has adopted and signed.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9" name="object 2"/>
          <p:cNvSpPr>
            <a:spLocks noChangeArrowheads="1"/>
          </p:cNvSpPr>
          <p:nvPr/>
        </p:nvSpPr>
        <p:spPr bwMode="auto">
          <a:xfrm>
            <a:off x="1588" y="6350"/>
            <a:ext cx="4857750" cy="683895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2290" name="object 6"/>
          <p:cNvSpPr>
            <a:spLocks noChangeArrowheads="1"/>
          </p:cNvSpPr>
          <p:nvPr/>
        </p:nvSpPr>
        <p:spPr bwMode="auto">
          <a:xfrm>
            <a:off x="1638300" y="185738"/>
            <a:ext cx="3219450" cy="0"/>
          </a:xfrm>
          <a:custGeom>
            <a:avLst/>
            <a:gdLst>
              <a:gd name="T0" fmla="*/ 0 w 3218815"/>
              <a:gd name="T1" fmla="*/ 3218815 w 3218815"/>
            </a:gdLst>
            <a:ahLst/>
            <a:cxnLst/>
            <a:rect l="T0" t="0" r="T1" b="0"/>
            <a:pathLst>
              <a:path w="3218815">
                <a:moveTo>
                  <a:pt x="0" y="0"/>
                </a:moveTo>
                <a:lnTo>
                  <a:pt x="3218281" y="0"/>
                </a:lnTo>
              </a:path>
            </a:pathLst>
          </a:custGeom>
          <a:noFill/>
          <a:ln w="9004">
            <a:solidFill>
              <a:srgbClr val="F5821F"/>
            </a:solidFill>
            <a:miter lim="800000"/>
            <a:headEnd/>
            <a:tailEnd/>
          </a:ln>
        </p:spPr>
        <p:txBody>
          <a:bodyPr lIns="0" tIns="0" rIns="0" bIns="0"/>
          <a:lstStyle/>
          <a:p>
            <a:endParaRPr lang="en-US">
              <a:latin typeface="Calibri" pitchFamily="34" charset="0"/>
            </a:endParaRPr>
          </a:p>
        </p:txBody>
      </p:sp>
      <p:sp>
        <p:nvSpPr>
          <p:cNvPr id="12291" name="object 7"/>
          <p:cNvSpPr>
            <a:spLocks noChangeArrowheads="1"/>
          </p:cNvSpPr>
          <p:nvPr/>
        </p:nvSpPr>
        <p:spPr bwMode="auto">
          <a:xfrm>
            <a:off x="434975" y="69850"/>
            <a:ext cx="774700" cy="246063"/>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2292" name="object 8"/>
          <p:cNvSpPr>
            <a:spLocks noChangeArrowheads="1"/>
          </p:cNvSpPr>
          <p:nvPr/>
        </p:nvSpPr>
        <p:spPr bwMode="auto">
          <a:xfrm>
            <a:off x="2203450" y="6434138"/>
            <a:ext cx="273050" cy="411162"/>
          </a:xfrm>
          <a:custGeom>
            <a:avLst/>
            <a:gdLst>
              <a:gd name="T0" fmla="*/ 0 w 274319"/>
              <a:gd name="T1" fmla="*/ 0 h 412115"/>
              <a:gd name="T2" fmla="*/ 274319 w 274319"/>
              <a:gd name="T3" fmla="*/ 412115 h 412115"/>
            </a:gdLst>
            <a:ahLst/>
            <a:cxnLst/>
            <a:rect l="T0" t="T1" r="T2" b="T3"/>
            <a:pathLst>
              <a:path w="274319" h="412115">
                <a:moveTo>
                  <a:pt x="0" y="411937"/>
                </a:moveTo>
                <a:lnTo>
                  <a:pt x="274078" y="411937"/>
                </a:lnTo>
                <a:lnTo>
                  <a:pt x="274078" y="0"/>
                </a:lnTo>
                <a:lnTo>
                  <a:pt x="0" y="0"/>
                </a:lnTo>
                <a:lnTo>
                  <a:pt x="0" y="411937"/>
                </a:lnTo>
                <a:close/>
              </a:path>
            </a:pathLst>
          </a:custGeom>
          <a:solidFill>
            <a:srgbClr val="00265A"/>
          </a:solidFill>
          <a:ln w="9525">
            <a:noFill/>
            <a:miter lim="800000"/>
            <a:headEnd/>
            <a:tailEnd/>
          </a:ln>
        </p:spPr>
        <p:txBody>
          <a:bodyPr lIns="0" tIns="0" rIns="0" bIns="0"/>
          <a:lstStyle/>
          <a:p>
            <a:endParaRPr lang="en-US">
              <a:latin typeface="Calibri" pitchFamily="34" charset="0"/>
            </a:endParaRPr>
          </a:p>
        </p:txBody>
      </p:sp>
      <p:sp>
        <p:nvSpPr>
          <p:cNvPr id="12293" name="object 9"/>
          <p:cNvSpPr>
            <a:spLocks noChangeArrowheads="1"/>
          </p:cNvSpPr>
          <p:nvPr/>
        </p:nvSpPr>
        <p:spPr bwMode="auto">
          <a:xfrm>
            <a:off x="2303463" y="6553200"/>
            <a:ext cx="73025" cy="125413"/>
          </a:xfrm>
          <a:custGeom>
            <a:avLst/>
            <a:gdLst>
              <a:gd name="T0" fmla="*/ 0 w 72389"/>
              <a:gd name="T1" fmla="*/ 0 h 125729"/>
              <a:gd name="T2" fmla="*/ 72389 w 72389"/>
              <a:gd name="T3" fmla="*/ 125729 h 125729"/>
            </a:gdLst>
            <a:ahLst/>
            <a:cxnLst/>
            <a:rect l="T0" t="T1" r="T2" b="T3"/>
            <a:pathLst>
              <a:path w="72389" h="125729">
                <a:moveTo>
                  <a:pt x="44736" y="0"/>
                </a:moveTo>
                <a:lnTo>
                  <a:pt x="29446" y="0"/>
                </a:lnTo>
                <a:lnTo>
                  <a:pt x="23400" y="1066"/>
                </a:lnTo>
                <a:lnTo>
                  <a:pt x="12936" y="5384"/>
                </a:lnTo>
                <a:lnTo>
                  <a:pt x="8795" y="8635"/>
                </a:lnTo>
                <a:lnTo>
                  <a:pt x="5773" y="12953"/>
                </a:lnTo>
                <a:lnTo>
                  <a:pt x="2725" y="17246"/>
                </a:lnTo>
                <a:lnTo>
                  <a:pt x="0" y="81237"/>
                </a:lnTo>
                <a:lnTo>
                  <a:pt x="131" y="88766"/>
                </a:lnTo>
                <a:lnTo>
                  <a:pt x="22689" y="124002"/>
                </a:lnTo>
                <a:lnTo>
                  <a:pt x="29319" y="125120"/>
                </a:lnTo>
                <a:lnTo>
                  <a:pt x="43924" y="125120"/>
                </a:lnTo>
                <a:lnTo>
                  <a:pt x="49613" y="124155"/>
                </a:lnTo>
                <a:lnTo>
                  <a:pt x="59392" y="120294"/>
                </a:lnTo>
                <a:lnTo>
                  <a:pt x="63253" y="117576"/>
                </a:lnTo>
                <a:lnTo>
                  <a:pt x="66047" y="114071"/>
                </a:lnTo>
                <a:lnTo>
                  <a:pt x="68866" y="110591"/>
                </a:lnTo>
                <a:lnTo>
                  <a:pt x="70568" y="106781"/>
                </a:lnTo>
                <a:lnTo>
                  <a:pt x="70608" y="106527"/>
                </a:lnTo>
                <a:lnTo>
                  <a:pt x="33840" y="106527"/>
                </a:lnTo>
                <a:lnTo>
                  <a:pt x="32290" y="105714"/>
                </a:lnTo>
                <a:lnTo>
                  <a:pt x="30436" y="102438"/>
                </a:lnTo>
                <a:lnTo>
                  <a:pt x="29979" y="98983"/>
                </a:lnTo>
                <a:lnTo>
                  <a:pt x="30037" y="67182"/>
                </a:lnTo>
                <a:lnTo>
                  <a:pt x="30462" y="64592"/>
                </a:lnTo>
                <a:lnTo>
                  <a:pt x="32401" y="61594"/>
                </a:lnTo>
                <a:lnTo>
                  <a:pt x="33967" y="60807"/>
                </a:lnTo>
                <a:lnTo>
                  <a:pt x="71408" y="60807"/>
                </a:lnTo>
                <a:lnTo>
                  <a:pt x="69324" y="53212"/>
                </a:lnTo>
                <a:lnTo>
                  <a:pt x="68276" y="51815"/>
                </a:lnTo>
                <a:lnTo>
                  <a:pt x="29979" y="51815"/>
                </a:lnTo>
                <a:lnTo>
                  <a:pt x="30055" y="25145"/>
                </a:lnTo>
                <a:lnTo>
                  <a:pt x="30360" y="22148"/>
                </a:lnTo>
                <a:lnTo>
                  <a:pt x="30944" y="20954"/>
                </a:lnTo>
                <a:lnTo>
                  <a:pt x="32951" y="19075"/>
                </a:lnTo>
                <a:lnTo>
                  <a:pt x="34221" y="18592"/>
                </a:lnTo>
                <a:lnTo>
                  <a:pt x="70069" y="18592"/>
                </a:lnTo>
                <a:lnTo>
                  <a:pt x="66352" y="10693"/>
                </a:lnTo>
                <a:lnTo>
                  <a:pt x="62491" y="6832"/>
                </a:lnTo>
                <a:lnTo>
                  <a:pt x="51671" y="1371"/>
                </a:lnTo>
                <a:lnTo>
                  <a:pt x="44736" y="0"/>
                </a:lnTo>
                <a:close/>
              </a:path>
              <a:path w="72389" h="125729">
                <a:moveTo>
                  <a:pt x="71408" y="60807"/>
                </a:moveTo>
                <a:lnTo>
                  <a:pt x="38234" y="60807"/>
                </a:lnTo>
                <a:lnTo>
                  <a:pt x="39783" y="61594"/>
                </a:lnTo>
                <a:lnTo>
                  <a:pt x="41688" y="64769"/>
                </a:lnTo>
                <a:lnTo>
                  <a:pt x="42087" y="67182"/>
                </a:lnTo>
                <a:lnTo>
                  <a:pt x="42171" y="99974"/>
                </a:lnTo>
                <a:lnTo>
                  <a:pt x="41460" y="103377"/>
                </a:lnTo>
                <a:lnTo>
                  <a:pt x="38666" y="105892"/>
                </a:lnTo>
                <a:lnTo>
                  <a:pt x="37294" y="106527"/>
                </a:lnTo>
                <a:lnTo>
                  <a:pt x="70608" y="106527"/>
                </a:lnTo>
                <a:lnTo>
                  <a:pt x="71864" y="98551"/>
                </a:lnTo>
                <a:lnTo>
                  <a:pt x="72068" y="94666"/>
                </a:lnTo>
                <a:lnTo>
                  <a:pt x="72194" y="67182"/>
                </a:lnTo>
                <a:lnTo>
                  <a:pt x="71610" y="61544"/>
                </a:lnTo>
                <a:lnTo>
                  <a:pt x="71408" y="60807"/>
                </a:lnTo>
                <a:close/>
              </a:path>
              <a:path w="72389" h="125729">
                <a:moveTo>
                  <a:pt x="53322" y="42214"/>
                </a:moveTo>
                <a:lnTo>
                  <a:pt x="43441" y="42214"/>
                </a:lnTo>
                <a:lnTo>
                  <a:pt x="39758" y="43002"/>
                </a:lnTo>
                <a:lnTo>
                  <a:pt x="33789" y="46202"/>
                </a:lnTo>
                <a:lnTo>
                  <a:pt x="31528" y="48615"/>
                </a:lnTo>
                <a:lnTo>
                  <a:pt x="29979" y="51815"/>
                </a:lnTo>
                <a:lnTo>
                  <a:pt x="68276" y="51815"/>
                </a:lnTo>
                <a:lnTo>
                  <a:pt x="66657" y="49656"/>
                </a:lnTo>
                <a:lnTo>
                  <a:pt x="58198" y="43713"/>
                </a:lnTo>
                <a:lnTo>
                  <a:pt x="53322" y="42214"/>
                </a:lnTo>
                <a:close/>
              </a:path>
              <a:path w="72389" h="125729">
                <a:moveTo>
                  <a:pt x="70069" y="18592"/>
                </a:moveTo>
                <a:lnTo>
                  <a:pt x="37624" y="18592"/>
                </a:lnTo>
                <a:lnTo>
                  <a:pt x="39098" y="19100"/>
                </a:lnTo>
                <a:lnTo>
                  <a:pt x="41257" y="21081"/>
                </a:lnTo>
                <a:lnTo>
                  <a:pt x="41866" y="22326"/>
                </a:lnTo>
                <a:lnTo>
                  <a:pt x="42111" y="25145"/>
                </a:lnTo>
                <a:lnTo>
                  <a:pt x="42171" y="34442"/>
                </a:lnTo>
                <a:lnTo>
                  <a:pt x="72194" y="34442"/>
                </a:lnTo>
                <a:lnTo>
                  <a:pt x="72151" y="26669"/>
                </a:lnTo>
                <a:lnTo>
                  <a:pt x="71025" y="20624"/>
                </a:lnTo>
                <a:lnTo>
                  <a:pt x="70069" y="18592"/>
                </a:lnTo>
                <a:close/>
              </a:path>
            </a:pathLst>
          </a:custGeom>
          <a:solidFill>
            <a:srgbClr val="FFFFFF"/>
          </a:solidFill>
          <a:ln w="9525">
            <a:noFill/>
            <a:miter lim="800000"/>
            <a:headEnd/>
            <a:tailEnd/>
          </a:ln>
        </p:spPr>
        <p:txBody>
          <a:bodyPr lIns="0" tIns="0" rIns="0" bIns="0"/>
          <a:lstStyle/>
          <a:p>
            <a:endParaRPr lang="en-US">
              <a:latin typeface="Calibri" pitchFamily="34" charset="0"/>
            </a:endParaRPr>
          </a:p>
        </p:txBody>
      </p:sp>
      <p:sp>
        <p:nvSpPr>
          <p:cNvPr id="12294" name="object 10"/>
          <p:cNvSpPr>
            <a:spLocks noChangeArrowheads="1"/>
          </p:cNvSpPr>
          <p:nvPr/>
        </p:nvSpPr>
        <p:spPr bwMode="auto">
          <a:xfrm>
            <a:off x="1588" y="185738"/>
            <a:ext cx="358775" cy="0"/>
          </a:xfrm>
          <a:custGeom>
            <a:avLst/>
            <a:gdLst>
              <a:gd name="T0" fmla="*/ 0 w 358775"/>
              <a:gd name="T1" fmla="*/ 358775 w 358775"/>
            </a:gdLst>
            <a:ahLst/>
            <a:cxnLst/>
            <a:rect l="T0" t="0" r="T1" b="0"/>
            <a:pathLst>
              <a:path w="358775">
                <a:moveTo>
                  <a:pt x="0" y="0"/>
                </a:moveTo>
                <a:lnTo>
                  <a:pt x="358368" y="0"/>
                </a:lnTo>
              </a:path>
            </a:pathLst>
          </a:custGeom>
          <a:noFill/>
          <a:ln w="36004">
            <a:solidFill>
              <a:srgbClr val="F5821F"/>
            </a:solidFill>
            <a:miter lim="800000"/>
            <a:headEnd/>
            <a:tailEnd/>
          </a:ln>
        </p:spPr>
        <p:txBody>
          <a:bodyPr lIns="0" tIns="0" rIns="0" bIns="0"/>
          <a:lstStyle/>
          <a:p>
            <a:endParaRPr lang="en-US">
              <a:latin typeface="Calibri" pitchFamily="34" charset="0"/>
            </a:endParaRPr>
          </a:p>
        </p:txBody>
      </p:sp>
      <p:sp>
        <p:nvSpPr>
          <p:cNvPr id="11" name="Rounded Rectangle 10"/>
          <p:cNvSpPr/>
          <p:nvPr/>
        </p:nvSpPr>
        <p:spPr>
          <a:xfrm>
            <a:off x="755650" y="603250"/>
            <a:ext cx="3581400" cy="1524000"/>
          </a:xfrm>
          <a:prstGeom prst="roundRect">
            <a:avLst/>
          </a:prstGeom>
          <a:no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296" name="Rectangle 1"/>
          <p:cNvSpPr>
            <a:spLocks noChangeArrowheads="1"/>
          </p:cNvSpPr>
          <p:nvPr/>
        </p:nvSpPr>
        <p:spPr bwMode="auto">
          <a:xfrm>
            <a:off x="908050" y="908050"/>
            <a:ext cx="3276600" cy="830263"/>
          </a:xfrm>
          <a:prstGeom prst="rect">
            <a:avLst/>
          </a:prstGeom>
          <a:noFill/>
          <a:ln w="9525">
            <a:noFill/>
            <a:miter lim="800000"/>
            <a:headEnd/>
            <a:tailEnd/>
          </a:ln>
        </p:spPr>
        <p:txBody>
          <a:bodyPr anchor="ctr">
            <a:spAutoFit/>
          </a:bodyPr>
          <a:lstStyle/>
          <a:p>
            <a:pPr algn="ctr"/>
            <a:r>
              <a:rPr lang="sr-Latn-CS" sz="1200" b="1">
                <a:solidFill>
                  <a:schemeClr val="tx2"/>
                </a:solidFill>
                <a:ea typeface="Times New Roman" pitchFamily="18" charset="0"/>
                <a:cs typeface="Arial" charset="0"/>
              </a:rPr>
              <a:t>Full equality PWD  is guaranteed by the Constitution of the Republic of Serbia, as well as many laws, strategies and action plans</a:t>
            </a:r>
            <a:endParaRPr lang="sr-Latn-CS">
              <a:solidFill>
                <a:schemeClr val="tx2"/>
              </a:solidFill>
              <a:ea typeface="Times New Roman" pitchFamily="18" charset="0"/>
              <a:cs typeface="Arial" charset="0"/>
            </a:endParaRPr>
          </a:p>
        </p:txBody>
      </p:sp>
      <p:sp>
        <p:nvSpPr>
          <p:cNvPr id="12297" name="Rectangle 2"/>
          <p:cNvSpPr>
            <a:spLocks noChangeArrowheads="1"/>
          </p:cNvSpPr>
          <p:nvPr/>
        </p:nvSpPr>
        <p:spPr bwMode="auto">
          <a:xfrm>
            <a:off x="374650" y="2203450"/>
            <a:ext cx="4489450" cy="4494213"/>
          </a:xfrm>
          <a:prstGeom prst="rect">
            <a:avLst/>
          </a:prstGeom>
          <a:noFill/>
          <a:ln w="9525">
            <a:noFill/>
            <a:miter lim="800000"/>
            <a:headEnd/>
            <a:tailEnd/>
          </a:ln>
        </p:spPr>
        <p:txBody>
          <a:bodyPr anchor="ctr">
            <a:spAutoFit/>
          </a:bodyPr>
          <a:lstStyle/>
          <a:p>
            <a:r>
              <a:rPr lang="sr-Latn-CS" sz="1100" b="1">
                <a:solidFill>
                  <a:schemeClr val="tx2"/>
                </a:solidFill>
                <a:ea typeface="Times New Roman" pitchFamily="18" charset="0"/>
                <a:cs typeface="Arial" charset="0"/>
              </a:rPr>
              <a:t>The Constitution of the Republic of Serbia, a provision on the prohibition of discrimination in elderly physical and intellectual disabilities</a:t>
            </a:r>
            <a:endParaRPr lang="en-US" sz="1100" b="1">
              <a:solidFill>
                <a:schemeClr val="tx2"/>
              </a:solidFill>
              <a:ea typeface="Times New Roman" pitchFamily="18" charset="0"/>
              <a:cs typeface="Arial" charset="0"/>
            </a:endParaRPr>
          </a:p>
          <a:p>
            <a:pPr eaLnBrk="0" hangingPunct="0"/>
            <a:r>
              <a:rPr lang="sr-Latn-CS" sz="1100" b="1">
                <a:solidFill>
                  <a:schemeClr val="tx2"/>
                </a:solidFill>
                <a:ea typeface="Times New Roman" pitchFamily="18" charset="0"/>
                <a:cs typeface="Arial" charset="0"/>
              </a:rPr>
              <a:t> Law on the Prevention of Discrimination against Persons with Disabilities</a:t>
            </a:r>
            <a:endParaRPr lang="en-US" sz="1100" b="1">
              <a:solidFill>
                <a:schemeClr val="tx2"/>
              </a:solidFill>
              <a:ea typeface="Times New Roman" pitchFamily="18" charset="0"/>
              <a:cs typeface="Arial" charset="0"/>
            </a:endParaRPr>
          </a:p>
          <a:p>
            <a:pPr eaLnBrk="0" hangingPunct="0"/>
            <a:r>
              <a:rPr lang="sr-Latn-CS" sz="1100" b="1">
                <a:solidFill>
                  <a:schemeClr val="tx2"/>
                </a:solidFill>
                <a:cs typeface="Times New Roman" pitchFamily="18" charset="0"/>
              </a:rPr>
              <a:t> Strategy for the Advancement of the Position of Persons with Disabilities In the Republic of Serbia (adopted in accordance with the European Action Plan for Equal Opportunities for Persons with Disabilities, the Council of Europe Guidelines on Establishing a General Framework for Equal Treatment in Employment and Professional Training), Article 13 of the Amsterdam Treaty, Article 15 of the revised European Social Charter and the European Plan of Action for Persons with Disabilities for the period 2006 - 2015 of the Council of Europe</a:t>
            </a:r>
            <a:endParaRPr lang="en-US" sz="1100" b="1">
              <a:solidFill>
                <a:schemeClr val="tx2"/>
              </a:solidFill>
              <a:cs typeface="Arial" charset="0"/>
            </a:endParaRPr>
          </a:p>
          <a:p>
            <a:pPr eaLnBrk="0" hangingPunct="0"/>
            <a:r>
              <a:rPr lang="sr-Latn-CS" sz="1100" b="1">
                <a:solidFill>
                  <a:schemeClr val="tx2"/>
                </a:solidFill>
                <a:cs typeface="Times New Roman" pitchFamily="18" charset="0"/>
              </a:rPr>
              <a:t> Law on the Confirmation of the Convention on the Rights of Persons with Disabilities</a:t>
            </a:r>
            <a:endParaRPr lang="en-US" sz="1100" b="1">
              <a:solidFill>
                <a:schemeClr val="tx2"/>
              </a:solidFill>
              <a:cs typeface="Arial" charset="0"/>
            </a:endParaRPr>
          </a:p>
          <a:p>
            <a:pPr eaLnBrk="0" hangingPunct="0"/>
            <a:r>
              <a:rPr lang="sr-Latn-CS" sz="1100" b="1">
                <a:solidFill>
                  <a:schemeClr val="tx2"/>
                </a:solidFill>
                <a:cs typeface="Times New Roman" pitchFamily="18" charset="0"/>
              </a:rPr>
              <a:t> Law on the Confirmation of the Optional Protocol to the Convention on the Rights of Persons with Disabilities</a:t>
            </a:r>
            <a:endParaRPr lang="en-US" sz="1100" b="1">
              <a:solidFill>
                <a:schemeClr val="tx2"/>
              </a:solidFill>
              <a:cs typeface="Arial" charset="0"/>
            </a:endParaRPr>
          </a:p>
          <a:p>
            <a:pPr eaLnBrk="0" hangingPunct="0"/>
            <a:r>
              <a:rPr lang="sr-Latn-CS" sz="1100" b="1">
                <a:solidFill>
                  <a:schemeClr val="tx2"/>
                </a:solidFill>
                <a:cs typeface="Times New Roman" pitchFamily="18" charset="0"/>
              </a:rPr>
              <a:t>Strategy and promotion of socially responsible business in the Republic of Serbia</a:t>
            </a:r>
            <a:endParaRPr lang="en-US" sz="1100" b="1">
              <a:solidFill>
                <a:schemeClr val="tx2"/>
              </a:solidFill>
              <a:cs typeface="Arial" charset="0"/>
            </a:endParaRPr>
          </a:p>
          <a:p>
            <a:pPr eaLnBrk="0" hangingPunct="0"/>
            <a:r>
              <a:rPr lang="sr-Latn-CS" sz="1100" b="1">
                <a:solidFill>
                  <a:schemeClr val="tx2"/>
                </a:solidFill>
                <a:cs typeface="Times New Roman" pitchFamily="18" charset="0"/>
              </a:rPr>
              <a:t> Action Plan for implementation of the strategy of development and promotion of socially responsible business in the Republic of Serbia</a:t>
            </a:r>
            <a:endParaRPr lang="en-US" sz="1100" b="1">
              <a:solidFill>
                <a:schemeClr val="tx2"/>
              </a:solidFill>
              <a:cs typeface="Arial" charset="0"/>
            </a:endParaRPr>
          </a:p>
          <a:p>
            <a:pPr eaLnBrk="0" hangingPunct="0"/>
            <a:r>
              <a:rPr lang="sr-Latn-CS" sz="1100" b="1">
                <a:solidFill>
                  <a:schemeClr val="tx2"/>
                </a:solidFill>
                <a:cs typeface="Times New Roman" pitchFamily="18" charset="0"/>
              </a:rPr>
              <a:t> Draft law on the use of the sign language</a:t>
            </a:r>
            <a:endParaRPr lang="en-US" sz="1100" b="1">
              <a:solidFill>
                <a:schemeClr val="tx2"/>
              </a:solidFill>
              <a:cs typeface="Arial" charset="0"/>
            </a:endParaRPr>
          </a:p>
          <a:p>
            <a:pPr eaLnBrk="0" hangingPunct="0"/>
            <a:r>
              <a:rPr lang="sr-Latn-CS" sz="1100" b="1">
                <a:solidFill>
                  <a:schemeClr val="tx2"/>
                </a:solidFill>
                <a:cs typeface="Times New Roman" pitchFamily="18" charset="0"/>
              </a:rPr>
              <a:t> Draft law on Social Entrepreneurship and Employment in Social Enterprises</a:t>
            </a:r>
            <a:endParaRPr lang="sr-Latn-CS" sz="1100" b="1">
              <a:solidFill>
                <a:schemeClr val="tx2"/>
              </a:solidFill>
              <a:cs typeface="Arial" charset="0"/>
            </a:endParaRPr>
          </a:p>
        </p:txBody>
      </p:sp>
      <p:sp>
        <p:nvSpPr>
          <p:cNvPr id="16" name="Right Arrow 15"/>
          <p:cNvSpPr/>
          <p:nvPr/>
        </p:nvSpPr>
        <p:spPr>
          <a:xfrm>
            <a:off x="0" y="2279650"/>
            <a:ext cx="450850" cy="152400"/>
          </a:xfrm>
          <a:prstGeom prst="rightArrow">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ight Arrow 16"/>
          <p:cNvSpPr/>
          <p:nvPr/>
        </p:nvSpPr>
        <p:spPr>
          <a:xfrm>
            <a:off x="0" y="2736850"/>
            <a:ext cx="450850" cy="152400"/>
          </a:xfrm>
          <a:prstGeom prst="rightArrow">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ight Arrow 17"/>
          <p:cNvSpPr/>
          <p:nvPr/>
        </p:nvSpPr>
        <p:spPr>
          <a:xfrm>
            <a:off x="0" y="3117850"/>
            <a:ext cx="450850" cy="152400"/>
          </a:xfrm>
          <a:prstGeom prst="rightArrow">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ight Arrow 18"/>
          <p:cNvSpPr/>
          <p:nvPr/>
        </p:nvSpPr>
        <p:spPr>
          <a:xfrm>
            <a:off x="0" y="4641850"/>
            <a:ext cx="450850" cy="152400"/>
          </a:xfrm>
          <a:prstGeom prst="rightArrow">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ight Arrow 19"/>
          <p:cNvSpPr/>
          <p:nvPr/>
        </p:nvSpPr>
        <p:spPr>
          <a:xfrm>
            <a:off x="0" y="4946650"/>
            <a:ext cx="450850" cy="152400"/>
          </a:xfrm>
          <a:prstGeom prst="rightArrow">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Right Arrow 20"/>
          <p:cNvSpPr/>
          <p:nvPr/>
        </p:nvSpPr>
        <p:spPr>
          <a:xfrm>
            <a:off x="0" y="5251450"/>
            <a:ext cx="450850" cy="152400"/>
          </a:xfrm>
          <a:prstGeom prst="rightArrow">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Right Arrow 21"/>
          <p:cNvSpPr/>
          <p:nvPr/>
        </p:nvSpPr>
        <p:spPr>
          <a:xfrm>
            <a:off x="0" y="5632450"/>
            <a:ext cx="450850" cy="152400"/>
          </a:xfrm>
          <a:prstGeom prst="rightArrow">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Right Arrow 22"/>
          <p:cNvSpPr/>
          <p:nvPr/>
        </p:nvSpPr>
        <p:spPr>
          <a:xfrm>
            <a:off x="0" y="5937250"/>
            <a:ext cx="450850" cy="152400"/>
          </a:xfrm>
          <a:prstGeom prst="rightArrow">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Right Arrow 23"/>
          <p:cNvSpPr/>
          <p:nvPr/>
        </p:nvSpPr>
        <p:spPr>
          <a:xfrm>
            <a:off x="0" y="6165850"/>
            <a:ext cx="450850" cy="152400"/>
          </a:xfrm>
          <a:prstGeom prst="rightArrow">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3" name="object 2"/>
          <p:cNvSpPr>
            <a:spLocks noChangeArrowheads="1"/>
          </p:cNvSpPr>
          <p:nvPr/>
        </p:nvSpPr>
        <p:spPr bwMode="auto">
          <a:xfrm>
            <a:off x="0" y="6350"/>
            <a:ext cx="4862513" cy="683895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3314" name="object 6"/>
          <p:cNvSpPr>
            <a:spLocks noChangeArrowheads="1"/>
          </p:cNvSpPr>
          <p:nvPr/>
        </p:nvSpPr>
        <p:spPr bwMode="auto">
          <a:xfrm>
            <a:off x="-1588" y="185738"/>
            <a:ext cx="3217863" cy="0"/>
          </a:xfrm>
          <a:custGeom>
            <a:avLst/>
            <a:gdLst>
              <a:gd name="T0" fmla="*/ 0 w 3218815"/>
              <a:gd name="T1" fmla="*/ 3218815 w 3218815"/>
            </a:gdLst>
            <a:ahLst/>
            <a:cxnLst/>
            <a:rect l="T0" t="0" r="T1" b="0"/>
            <a:pathLst>
              <a:path w="3218815">
                <a:moveTo>
                  <a:pt x="0" y="0"/>
                </a:moveTo>
                <a:lnTo>
                  <a:pt x="3218281" y="0"/>
                </a:lnTo>
              </a:path>
            </a:pathLst>
          </a:custGeom>
          <a:noFill/>
          <a:ln w="9004">
            <a:solidFill>
              <a:srgbClr val="F5821F"/>
            </a:solidFill>
            <a:miter lim="800000"/>
            <a:headEnd/>
            <a:tailEnd/>
          </a:ln>
        </p:spPr>
        <p:txBody>
          <a:bodyPr lIns="0" tIns="0" rIns="0" bIns="0"/>
          <a:lstStyle/>
          <a:p>
            <a:endParaRPr lang="en-US">
              <a:latin typeface="Calibri" pitchFamily="34" charset="0"/>
            </a:endParaRPr>
          </a:p>
        </p:txBody>
      </p:sp>
      <p:sp>
        <p:nvSpPr>
          <p:cNvPr id="13315" name="object 7"/>
          <p:cNvSpPr>
            <a:spLocks noChangeArrowheads="1"/>
          </p:cNvSpPr>
          <p:nvPr/>
        </p:nvSpPr>
        <p:spPr bwMode="auto">
          <a:xfrm>
            <a:off x="3271838" y="138113"/>
            <a:ext cx="1198562" cy="92075"/>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3316" name="object 8"/>
          <p:cNvSpPr>
            <a:spLocks noChangeArrowheads="1"/>
          </p:cNvSpPr>
          <p:nvPr/>
        </p:nvSpPr>
        <p:spPr bwMode="auto">
          <a:xfrm>
            <a:off x="2381250" y="6434138"/>
            <a:ext cx="274638" cy="411162"/>
          </a:xfrm>
          <a:custGeom>
            <a:avLst/>
            <a:gdLst>
              <a:gd name="T0" fmla="*/ 0 w 274319"/>
              <a:gd name="T1" fmla="*/ 0 h 412115"/>
              <a:gd name="T2" fmla="*/ 274319 w 274319"/>
              <a:gd name="T3" fmla="*/ 412115 h 412115"/>
            </a:gdLst>
            <a:ahLst/>
            <a:cxnLst/>
            <a:rect l="T0" t="T1" r="T2" b="T3"/>
            <a:pathLst>
              <a:path w="274319" h="412115">
                <a:moveTo>
                  <a:pt x="0" y="411937"/>
                </a:moveTo>
                <a:lnTo>
                  <a:pt x="274078" y="411937"/>
                </a:lnTo>
                <a:lnTo>
                  <a:pt x="274078" y="0"/>
                </a:lnTo>
                <a:lnTo>
                  <a:pt x="0" y="0"/>
                </a:lnTo>
                <a:lnTo>
                  <a:pt x="0" y="411937"/>
                </a:lnTo>
                <a:close/>
              </a:path>
            </a:pathLst>
          </a:custGeom>
          <a:solidFill>
            <a:srgbClr val="00265A"/>
          </a:solidFill>
          <a:ln w="9525">
            <a:noFill/>
            <a:miter lim="800000"/>
            <a:headEnd/>
            <a:tailEnd/>
          </a:ln>
        </p:spPr>
        <p:txBody>
          <a:bodyPr lIns="0" tIns="0" rIns="0" bIns="0"/>
          <a:lstStyle/>
          <a:p>
            <a:endParaRPr lang="en-US">
              <a:latin typeface="Calibri" pitchFamily="34" charset="0"/>
            </a:endParaRPr>
          </a:p>
        </p:txBody>
      </p:sp>
      <p:sp>
        <p:nvSpPr>
          <p:cNvPr id="13317" name="object 9"/>
          <p:cNvSpPr>
            <a:spLocks noChangeArrowheads="1"/>
          </p:cNvSpPr>
          <p:nvPr/>
        </p:nvSpPr>
        <p:spPr bwMode="auto">
          <a:xfrm>
            <a:off x="2489200" y="6554788"/>
            <a:ext cx="58738" cy="120650"/>
          </a:xfrm>
          <a:custGeom>
            <a:avLst/>
            <a:gdLst>
              <a:gd name="T0" fmla="*/ 0 w 57785"/>
              <a:gd name="T1" fmla="*/ 0 h 120650"/>
              <a:gd name="T2" fmla="*/ 57785 w 57785"/>
              <a:gd name="T3" fmla="*/ 120650 h 120650"/>
            </a:gdLst>
            <a:ahLst/>
            <a:cxnLst/>
            <a:rect l="T0" t="T1" r="T2" b="T3"/>
            <a:pathLst>
              <a:path w="57785" h="120650">
                <a:moveTo>
                  <a:pt x="57454" y="0"/>
                </a:moveTo>
                <a:lnTo>
                  <a:pt x="0" y="0"/>
                </a:lnTo>
                <a:lnTo>
                  <a:pt x="0" y="21640"/>
                </a:lnTo>
                <a:lnTo>
                  <a:pt x="29794" y="21640"/>
                </a:lnTo>
                <a:lnTo>
                  <a:pt x="8382" y="120548"/>
                </a:lnTo>
                <a:lnTo>
                  <a:pt x="38252" y="120548"/>
                </a:lnTo>
                <a:lnTo>
                  <a:pt x="57454" y="26162"/>
                </a:lnTo>
                <a:lnTo>
                  <a:pt x="57454" y="0"/>
                </a:lnTo>
                <a:close/>
              </a:path>
            </a:pathLst>
          </a:custGeom>
          <a:solidFill>
            <a:srgbClr val="FFFFFF"/>
          </a:solidFill>
          <a:ln w="9525">
            <a:noFill/>
            <a:miter lim="800000"/>
            <a:headEnd/>
            <a:tailEnd/>
          </a:ln>
        </p:spPr>
        <p:txBody>
          <a:bodyPr lIns="0" tIns="0" rIns="0" bIns="0"/>
          <a:lstStyle/>
          <a:p>
            <a:endParaRPr lang="en-US">
              <a:latin typeface="Calibri" pitchFamily="34" charset="0"/>
            </a:endParaRPr>
          </a:p>
        </p:txBody>
      </p:sp>
      <p:sp>
        <p:nvSpPr>
          <p:cNvPr id="13318" name="object 10"/>
          <p:cNvSpPr>
            <a:spLocks noChangeArrowheads="1"/>
          </p:cNvSpPr>
          <p:nvPr/>
        </p:nvSpPr>
        <p:spPr bwMode="auto">
          <a:xfrm>
            <a:off x="4498975" y="185738"/>
            <a:ext cx="363538" cy="0"/>
          </a:xfrm>
          <a:custGeom>
            <a:avLst/>
            <a:gdLst>
              <a:gd name="T0" fmla="*/ 0 w 362585"/>
              <a:gd name="T1" fmla="*/ 362585 w 362585"/>
            </a:gdLst>
            <a:ahLst/>
            <a:cxnLst/>
            <a:rect l="T0" t="0" r="T1" b="0"/>
            <a:pathLst>
              <a:path w="362585">
                <a:moveTo>
                  <a:pt x="0" y="0"/>
                </a:moveTo>
                <a:lnTo>
                  <a:pt x="362458" y="0"/>
                </a:lnTo>
              </a:path>
            </a:pathLst>
          </a:custGeom>
          <a:noFill/>
          <a:ln w="36004">
            <a:solidFill>
              <a:srgbClr val="F5821F"/>
            </a:solidFill>
            <a:miter lim="800000"/>
            <a:headEnd/>
            <a:tailEnd/>
          </a:ln>
        </p:spPr>
        <p:txBody>
          <a:bodyPr lIns="0" tIns="0" rIns="0" bIns="0"/>
          <a:lstStyle/>
          <a:p>
            <a:endParaRPr lang="en-US">
              <a:latin typeface="Calibri" pitchFamily="34" charset="0"/>
            </a:endParaRPr>
          </a:p>
        </p:txBody>
      </p:sp>
      <p:sp>
        <p:nvSpPr>
          <p:cNvPr id="13319" name="TextBox 10"/>
          <p:cNvSpPr txBox="1">
            <a:spLocks noChangeArrowheads="1"/>
          </p:cNvSpPr>
          <p:nvPr/>
        </p:nvSpPr>
        <p:spPr bwMode="auto">
          <a:xfrm>
            <a:off x="1746250" y="755650"/>
            <a:ext cx="3117850" cy="584200"/>
          </a:xfrm>
          <a:prstGeom prst="rect">
            <a:avLst/>
          </a:prstGeom>
          <a:noFill/>
          <a:ln w="9525">
            <a:noFill/>
            <a:miter lim="800000"/>
            <a:headEnd/>
            <a:tailEnd/>
          </a:ln>
        </p:spPr>
        <p:txBody>
          <a:bodyPr>
            <a:spAutoFit/>
          </a:bodyPr>
          <a:lstStyle/>
          <a:p>
            <a:r>
              <a:rPr lang="en-US" sz="3200" b="1">
                <a:solidFill>
                  <a:schemeClr val="tx2"/>
                </a:solidFill>
                <a:cs typeface="Arial" charset="0"/>
              </a:rPr>
              <a:t>OUR MISSION</a:t>
            </a:r>
          </a:p>
        </p:txBody>
      </p:sp>
      <p:sp>
        <p:nvSpPr>
          <p:cNvPr id="12" name="Rounded Rectangle 11"/>
          <p:cNvSpPr/>
          <p:nvPr/>
        </p:nvSpPr>
        <p:spPr>
          <a:xfrm>
            <a:off x="527050" y="1898650"/>
            <a:ext cx="3962400" cy="1752600"/>
          </a:xfrm>
          <a:prstGeom prst="roundRect">
            <a:avLst/>
          </a:prstGeom>
          <a:no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321" name="Rectangle 1"/>
          <p:cNvSpPr>
            <a:spLocks noChangeArrowheads="1"/>
          </p:cNvSpPr>
          <p:nvPr/>
        </p:nvSpPr>
        <p:spPr bwMode="auto">
          <a:xfrm>
            <a:off x="831850" y="2279650"/>
            <a:ext cx="3429000" cy="923925"/>
          </a:xfrm>
          <a:prstGeom prst="rect">
            <a:avLst/>
          </a:prstGeom>
          <a:noFill/>
          <a:ln w="9525">
            <a:noFill/>
            <a:miter lim="800000"/>
            <a:headEnd/>
            <a:tailEnd/>
          </a:ln>
        </p:spPr>
        <p:txBody>
          <a:bodyPr anchor="ctr">
            <a:spAutoFit/>
          </a:bodyPr>
          <a:lstStyle/>
          <a:p>
            <a:pPr algn="ctr"/>
            <a:r>
              <a:rPr lang="sr-Latn-CS" b="1">
                <a:solidFill>
                  <a:schemeClr val="tx2"/>
                </a:solidFill>
                <a:ea typeface="Times New Roman" pitchFamily="18" charset="0"/>
                <a:cs typeface="Arial" charset="0"/>
              </a:rPr>
              <a:t>Complete integration of people with disabilities into all segments of social life</a:t>
            </a:r>
            <a:endParaRPr lang="sr-Latn-CS">
              <a:solidFill>
                <a:schemeClr val="tx2"/>
              </a:solidFill>
              <a:ea typeface="Times New Roman" pitchFamily="18" charset="0"/>
              <a:cs typeface="Arial" charset="0"/>
            </a:endParaRPr>
          </a:p>
        </p:txBody>
      </p:sp>
      <p:sp>
        <p:nvSpPr>
          <p:cNvPr id="13322" name="Rectangle 2"/>
          <p:cNvSpPr>
            <a:spLocks noChangeArrowheads="1"/>
          </p:cNvSpPr>
          <p:nvPr/>
        </p:nvSpPr>
        <p:spPr bwMode="auto">
          <a:xfrm>
            <a:off x="0" y="3956050"/>
            <a:ext cx="4864100" cy="2586038"/>
          </a:xfrm>
          <a:prstGeom prst="rect">
            <a:avLst/>
          </a:prstGeom>
          <a:noFill/>
          <a:ln w="9525">
            <a:noFill/>
            <a:miter lim="800000"/>
            <a:headEnd/>
            <a:tailEnd/>
          </a:ln>
        </p:spPr>
        <p:txBody>
          <a:bodyPr anchor="ctr">
            <a:spAutoFit/>
          </a:bodyPr>
          <a:lstStyle/>
          <a:p>
            <a:pPr algn="just"/>
            <a:r>
              <a:rPr lang="sr-Latn-CS" sz="1200" b="1">
                <a:solidFill>
                  <a:schemeClr val="tx2"/>
                </a:solidFill>
                <a:ea typeface="Times New Roman" pitchFamily="18" charset="0"/>
                <a:cs typeface="Arial" charset="0"/>
              </a:rPr>
              <a:t>Full integration into all the spheres of social life involves primarily the provision of access (ramps), reserved space, security, toilets, elevators, adequate workspace, education of employers (informing what PWDs can do in certain circumstances) using tactile treads, braille brackets and audio Equipment, accommodation, transportation, facsimile excursions, personal assistants, equipment, specialized services, professional staff, requisites, priorities, schedules, benefits, subsidies, material and legal assistance ... fulfillment these preconditions is implicit in all segments of social activities such as transport, employment, tourism, education, health, sport, culture, rights and benefits ...</a:t>
            </a:r>
            <a:endParaRPr lang="en-US" sz="400" b="1">
              <a:solidFill>
                <a:schemeClr val="tx2"/>
              </a:solidFill>
              <a:ea typeface="Times New Roman" pitchFamily="18" charset="0"/>
              <a:cs typeface="Arial" charset="0"/>
            </a:endParaRPr>
          </a:p>
          <a:p>
            <a:pPr eaLnBrk="0" hangingPunct="0"/>
            <a:endParaRPr lang="en-US">
              <a:ea typeface="Times New Roman" pitchFamily="18" charset="0"/>
              <a:cs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7" name="object 2"/>
          <p:cNvSpPr>
            <a:spLocks noChangeArrowheads="1"/>
          </p:cNvSpPr>
          <p:nvPr/>
        </p:nvSpPr>
        <p:spPr bwMode="auto">
          <a:xfrm>
            <a:off x="1588" y="6350"/>
            <a:ext cx="4857750" cy="683895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4338" name="object 8"/>
          <p:cNvSpPr>
            <a:spLocks noChangeArrowheads="1"/>
          </p:cNvSpPr>
          <p:nvPr/>
        </p:nvSpPr>
        <p:spPr bwMode="auto">
          <a:xfrm>
            <a:off x="1638300" y="185738"/>
            <a:ext cx="3219450" cy="0"/>
          </a:xfrm>
          <a:custGeom>
            <a:avLst/>
            <a:gdLst>
              <a:gd name="T0" fmla="*/ 0 w 3218815"/>
              <a:gd name="T1" fmla="*/ 3218815 w 3218815"/>
            </a:gdLst>
            <a:ahLst/>
            <a:cxnLst/>
            <a:rect l="T0" t="0" r="T1" b="0"/>
            <a:pathLst>
              <a:path w="3218815">
                <a:moveTo>
                  <a:pt x="0" y="0"/>
                </a:moveTo>
                <a:lnTo>
                  <a:pt x="3218281" y="0"/>
                </a:lnTo>
              </a:path>
            </a:pathLst>
          </a:custGeom>
          <a:noFill/>
          <a:ln w="9004">
            <a:solidFill>
              <a:srgbClr val="F5821F"/>
            </a:solidFill>
            <a:miter lim="800000"/>
            <a:headEnd/>
            <a:tailEnd/>
          </a:ln>
        </p:spPr>
        <p:txBody>
          <a:bodyPr lIns="0" tIns="0" rIns="0" bIns="0"/>
          <a:lstStyle/>
          <a:p>
            <a:endParaRPr lang="en-US">
              <a:latin typeface="Calibri" pitchFamily="34" charset="0"/>
            </a:endParaRPr>
          </a:p>
        </p:txBody>
      </p:sp>
      <p:sp>
        <p:nvSpPr>
          <p:cNvPr id="14339" name="object 9"/>
          <p:cNvSpPr>
            <a:spLocks noChangeArrowheads="1"/>
          </p:cNvSpPr>
          <p:nvPr/>
        </p:nvSpPr>
        <p:spPr bwMode="auto">
          <a:xfrm>
            <a:off x="434975" y="69850"/>
            <a:ext cx="774700" cy="246063"/>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4340" name="object 10"/>
          <p:cNvSpPr>
            <a:spLocks noChangeArrowheads="1"/>
          </p:cNvSpPr>
          <p:nvPr/>
        </p:nvSpPr>
        <p:spPr bwMode="auto">
          <a:xfrm>
            <a:off x="2203450" y="6434138"/>
            <a:ext cx="273050" cy="411162"/>
          </a:xfrm>
          <a:custGeom>
            <a:avLst/>
            <a:gdLst>
              <a:gd name="T0" fmla="*/ 0 w 274319"/>
              <a:gd name="T1" fmla="*/ 0 h 412115"/>
              <a:gd name="T2" fmla="*/ 274319 w 274319"/>
              <a:gd name="T3" fmla="*/ 412115 h 412115"/>
            </a:gdLst>
            <a:ahLst/>
            <a:cxnLst/>
            <a:rect l="T0" t="T1" r="T2" b="T3"/>
            <a:pathLst>
              <a:path w="274319" h="412115">
                <a:moveTo>
                  <a:pt x="0" y="411937"/>
                </a:moveTo>
                <a:lnTo>
                  <a:pt x="274078" y="411937"/>
                </a:lnTo>
                <a:lnTo>
                  <a:pt x="274078" y="0"/>
                </a:lnTo>
                <a:lnTo>
                  <a:pt x="0" y="0"/>
                </a:lnTo>
                <a:lnTo>
                  <a:pt x="0" y="411937"/>
                </a:lnTo>
                <a:close/>
              </a:path>
            </a:pathLst>
          </a:custGeom>
          <a:solidFill>
            <a:srgbClr val="00265A"/>
          </a:solidFill>
          <a:ln w="9525">
            <a:noFill/>
            <a:miter lim="800000"/>
            <a:headEnd/>
            <a:tailEnd/>
          </a:ln>
        </p:spPr>
        <p:txBody>
          <a:bodyPr lIns="0" tIns="0" rIns="0" bIns="0"/>
          <a:lstStyle/>
          <a:p>
            <a:endParaRPr lang="en-US">
              <a:latin typeface="Calibri" pitchFamily="34" charset="0"/>
            </a:endParaRPr>
          </a:p>
        </p:txBody>
      </p:sp>
      <p:sp>
        <p:nvSpPr>
          <p:cNvPr id="14341" name="object 11"/>
          <p:cNvSpPr>
            <a:spLocks noChangeArrowheads="1"/>
          </p:cNvSpPr>
          <p:nvPr/>
        </p:nvSpPr>
        <p:spPr bwMode="auto">
          <a:xfrm>
            <a:off x="2303463" y="6553200"/>
            <a:ext cx="73025" cy="125413"/>
          </a:xfrm>
          <a:custGeom>
            <a:avLst/>
            <a:gdLst>
              <a:gd name="T0" fmla="*/ 0 w 71755"/>
              <a:gd name="T1" fmla="*/ 0 h 125729"/>
              <a:gd name="T2" fmla="*/ 71755 w 71755"/>
              <a:gd name="T3" fmla="*/ 125729 h 125729"/>
            </a:gdLst>
            <a:ahLst/>
            <a:cxnLst/>
            <a:rect l="T0" t="T1" r="T2" b="T3"/>
            <a:pathLst>
              <a:path w="71755" h="125729">
                <a:moveTo>
                  <a:pt x="35475" y="0"/>
                </a:moveTo>
                <a:lnTo>
                  <a:pt x="1098" y="20573"/>
                </a:lnTo>
                <a:lnTo>
                  <a:pt x="1033" y="37109"/>
                </a:lnTo>
                <a:lnTo>
                  <a:pt x="1972" y="42062"/>
                </a:lnTo>
                <a:lnTo>
                  <a:pt x="5681" y="49860"/>
                </a:lnTo>
                <a:lnTo>
                  <a:pt x="8449" y="52704"/>
                </a:lnTo>
                <a:lnTo>
                  <a:pt x="12158" y="54482"/>
                </a:lnTo>
                <a:lnTo>
                  <a:pt x="6265" y="57708"/>
                </a:lnTo>
                <a:lnTo>
                  <a:pt x="2760" y="62001"/>
                </a:lnTo>
                <a:lnTo>
                  <a:pt x="525" y="72720"/>
                </a:lnTo>
                <a:lnTo>
                  <a:pt x="0" y="78663"/>
                </a:lnTo>
                <a:lnTo>
                  <a:pt x="17" y="97561"/>
                </a:lnTo>
                <a:lnTo>
                  <a:pt x="26839" y="125120"/>
                </a:lnTo>
                <a:lnTo>
                  <a:pt x="44975" y="125120"/>
                </a:lnTo>
                <a:lnTo>
                  <a:pt x="52290" y="123647"/>
                </a:lnTo>
                <a:lnTo>
                  <a:pt x="63212" y="117728"/>
                </a:lnTo>
                <a:lnTo>
                  <a:pt x="66869" y="113944"/>
                </a:lnTo>
                <a:lnTo>
                  <a:pt x="69921" y="106527"/>
                </a:lnTo>
                <a:lnTo>
                  <a:pt x="33976" y="106527"/>
                </a:lnTo>
                <a:lnTo>
                  <a:pt x="32427" y="105790"/>
                </a:lnTo>
                <a:lnTo>
                  <a:pt x="31445" y="104266"/>
                </a:lnTo>
                <a:lnTo>
                  <a:pt x="30471" y="102819"/>
                </a:lnTo>
                <a:lnTo>
                  <a:pt x="29989" y="99466"/>
                </a:lnTo>
                <a:lnTo>
                  <a:pt x="29989" y="73939"/>
                </a:lnTo>
                <a:lnTo>
                  <a:pt x="30420" y="70865"/>
                </a:lnTo>
                <a:lnTo>
                  <a:pt x="32173" y="67944"/>
                </a:lnTo>
                <a:lnTo>
                  <a:pt x="33621" y="67208"/>
                </a:lnTo>
                <a:lnTo>
                  <a:pt x="69815" y="67208"/>
                </a:lnTo>
                <a:lnTo>
                  <a:pt x="69579" y="66066"/>
                </a:lnTo>
                <a:lnTo>
                  <a:pt x="68012" y="62483"/>
                </a:lnTo>
                <a:lnTo>
                  <a:pt x="65650" y="58927"/>
                </a:lnTo>
                <a:lnTo>
                  <a:pt x="62247" y="56260"/>
                </a:lnTo>
                <a:lnTo>
                  <a:pt x="57827" y="54482"/>
                </a:lnTo>
                <a:lnTo>
                  <a:pt x="62983" y="51663"/>
                </a:lnTo>
                <a:lnTo>
                  <a:pt x="66387" y="48793"/>
                </a:lnTo>
                <a:lnTo>
                  <a:pt x="67190" y="47396"/>
                </a:lnTo>
                <a:lnTo>
                  <a:pt x="33951" y="47396"/>
                </a:lnTo>
                <a:lnTo>
                  <a:pt x="32605" y="46710"/>
                </a:lnTo>
                <a:lnTo>
                  <a:pt x="31005" y="43916"/>
                </a:lnTo>
                <a:lnTo>
                  <a:pt x="30702" y="42062"/>
                </a:lnTo>
                <a:lnTo>
                  <a:pt x="30626" y="24561"/>
                </a:lnTo>
                <a:lnTo>
                  <a:pt x="30954" y="22123"/>
                </a:lnTo>
                <a:lnTo>
                  <a:pt x="32351" y="19303"/>
                </a:lnTo>
                <a:lnTo>
                  <a:pt x="33697" y="18592"/>
                </a:lnTo>
                <a:lnTo>
                  <a:pt x="69544" y="18592"/>
                </a:lnTo>
                <a:lnTo>
                  <a:pt x="67987" y="13766"/>
                </a:lnTo>
                <a:lnTo>
                  <a:pt x="62932" y="8254"/>
                </a:lnTo>
                <a:lnTo>
                  <a:pt x="58374" y="4639"/>
                </a:lnTo>
                <a:lnTo>
                  <a:pt x="52280" y="2060"/>
                </a:lnTo>
                <a:lnTo>
                  <a:pt x="44648" y="514"/>
                </a:lnTo>
                <a:lnTo>
                  <a:pt x="35475" y="0"/>
                </a:lnTo>
                <a:close/>
              </a:path>
              <a:path w="71755" h="125729">
                <a:moveTo>
                  <a:pt x="69815" y="67208"/>
                </a:moveTo>
                <a:lnTo>
                  <a:pt x="37685" y="67208"/>
                </a:lnTo>
                <a:lnTo>
                  <a:pt x="39183" y="67970"/>
                </a:lnTo>
                <a:lnTo>
                  <a:pt x="40149" y="69468"/>
                </a:lnTo>
                <a:lnTo>
                  <a:pt x="41088" y="70992"/>
                </a:lnTo>
                <a:lnTo>
                  <a:pt x="41555" y="73939"/>
                </a:lnTo>
                <a:lnTo>
                  <a:pt x="41557" y="99466"/>
                </a:lnTo>
                <a:lnTo>
                  <a:pt x="41190" y="102742"/>
                </a:lnTo>
                <a:lnTo>
                  <a:pt x="40441" y="104292"/>
                </a:lnTo>
                <a:lnTo>
                  <a:pt x="39691" y="105765"/>
                </a:lnTo>
                <a:lnTo>
                  <a:pt x="38244" y="106527"/>
                </a:lnTo>
                <a:lnTo>
                  <a:pt x="69921" y="106527"/>
                </a:lnTo>
                <a:lnTo>
                  <a:pt x="70654" y="104724"/>
                </a:lnTo>
                <a:lnTo>
                  <a:pt x="71594" y="97561"/>
                </a:lnTo>
                <a:lnTo>
                  <a:pt x="71594" y="87833"/>
                </a:lnTo>
                <a:lnTo>
                  <a:pt x="71363" y="78663"/>
                </a:lnTo>
                <a:lnTo>
                  <a:pt x="70698" y="71481"/>
                </a:lnTo>
                <a:lnTo>
                  <a:pt x="69815" y="67208"/>
                </a:lnTo>
                <a:close/>
              </a:path>
              <a:path w="71755" h="125729">
                <a:moveTo>
                  <a:pt x="69544" y="18592"/>
                </a:moveTo>
                <a:lnTo>
                  <a:pt x="37761" y="18592"/>
                </a:lnTo>
                <a:lnTo>
                  <a:pt x="39158" y="19253"/>
                </a:lnTo>
                <a:lnTo>
                  <a:pt x="39970" y="20751"/>
                </a:lnTo>
                <a:lnTo>
                  <a:pt x="40606" y="21869"/>
                </a:lnTo>
                <a:lnTo>
                  <a:pt x="40961" y="24561"/>
                </a:lnTo>
                <a:lnTo>
                  <a:pt x="40849" y="42062"/>
                </a:lnTo>
                <a:lnTo>
                  <a:pt x="40606" y="43992"/>
                </a:lnTo>
                <a:lnTo>
                  <a:pt x="39209" y="46710"/>
                </a:lnTo>
                <a:lnTo>
                  <a:pt x="37863" y="47396"/>
                </a:lnTo>
                <a:lnTo>
                  <a:pt x="67190" y="47396"/>
                </a:lnTo>
                <a:lnTo>
                  <a:pt x="69689" y="43052"/>
                </a:lnTo>
                <a:lnTo>
                  <a:pt x="70527" y="38353"/>
                </a:lnTo>
                <a:lnTo>
                  <a:pt x="70527" y="21640"/>
                </a:lnTo>
                <a:lnTo>
                  <a:pt x="69544" y="18592"/>
                </a:lnTo>
                <a:close/>
              </a:path>
            </a:pathLst>
          </a:custGeom>
          <a:solidFill>
            <a:srgbClr val="FFFFFF"/>
          </a:solidFill>
          <a:ln w="9525">
            <a:noFill/>
            <a:miter lim="800000"/>
            <a:headEnd/>
            <a:tailEnd/>
          </a:ln>
        </p:spPr>
        <p:txBody>
          <a:bodyPr lIns="0" tIns="0" rIns="0" bIns="0"/>
          <a:lstStyle/>
          <a:p>
            <a:endParaRPr lang="en-US">
              <a:latin typeface="Calibri" pitchFamily="34" charset="0"/>
            </a:endParaRPr>
          </a:p>
        </p:txBody>
      </p:sp>
      <p:sp>
        <p:nvSpPr>
          <p:cNvPr id="14342" name="object 12"/>
          <p:cNvSpPr>
            <a:spLocks noChangeArrowheads="1"/>
          </p:cNvSpPr>
          <p:nvPr/>
        </p:nvSpPr>
        <p:spPr bwMode="auto">
          <a:xfrm>
            <a:off x="1588" y="185738"/>
            <a:ext cx="358775" cy="0"/>
          </a:xfrm>
          <a:custGeom>
            <a:avLst/>
            <a:gdLst>
              <a:gd name="T0" fmla="*/ 0 w 358775"/>
              <a:gd name="T1" fmla="*/ 358775 w 358775"/>
            </a:gdLst>
            <a:ahLst/>
            <a:cxnLst/>
            <a:rect l="T0" t="0" r="T1" b="0"/>
            <a:pathLst>
              <a:path w="358775">
                <a:moveTo>
                  <a:pt x="0" y="0"/>
                </a:moveTo>
                <a:lnTo>
                  <a:pt x="358368" y="0"/>
                </a:lnTo>
              </a:path>
            </a:pathLst>
          </a:custGeom>
          <a:noFill/>
          <a:ln w="36004">
            <a:solidFill>
              <a:srgbClr val="F5821F"/>
            </a:solidFill>
            <a:miter lim="800000"/>
            <a:headEnd/>
            <a:tailEnd/>
          </a:ln>
        </p:spPr>
        <p:txBody>
          <a:bodyPr lIns="0" tIns="0" rIns="0" bIns="0"/>
          <a:lstStyle/>
          <a:p>
            <a:endParaRPr lang="en-US">
              <a:latin typeface="Calibri" pitchFamily="34" charset="0"/>
            </a:endParaRPr>
          </a:p>
        </p:txBody>
      </p:sp>
      <p:sp>
        <p:nvSpPr>
          <p:cNvPr id="14343" name="TextBox 12"/>
          <p:cNvSpPr txBox="1">
            <a:spLocks noChangeArrowheads="1"/>
          </p:cNvSpPr>
          <p:nvPr/>
        </p:nvSpPr>
        <p:spPr bwMode="auto">
          <a:xfrm>
            <a:off x="222250" y="755650"/>
            <a:ext cx="3276600" cy="584200"/>
          </a:xfrm>
          <a:prstGeom prst="rect">
            <a:avLst/>
          </a:prstGeom>
          <a:noFill/>
          <a:ln w="9525">
            <a:noFill/>
            <a:miter lim="800000"/>
            <a:headEnd/>
            <a:tailEnd/>
          </a:ln>
        </p:spPr>
        <p:txBody>
          <a:bodyPr>
            <a:spAutoFit/>
          </a:bodyPr>
          <a:lstStyle/>
          <a:p>
            <a:r>
              <a:rPr lang="en-US" sz="3200" b="1">
                <a:solidFill>
                  <a:schemeClr val="tx2"/>
                </a:solidFill>
                <a:cs typeface="Arial" charset="0"/>
              </a:rPr>
              <a:t>OUR MISSION</a:t>
            </a:r>
          </a:p>
        </p:txBody>
      </p:sp>
      <p:sp>
        <p:nvSpPr>
          <p:cNvPr id="14" name="Rounded Rectangle 13"/>
          <p:cNvSpPr/>
          <p:nvPr/>
        </p:nvSpPr>
        <p:spPr>
          <a:xfrm>
            <a:off x="603250" y="1974850"/>
            <a:ext cx="3657600" cy="1447800"/>
          </a:xfrm>
          <a:prstGeom prst="roundRect">
            <a:avLst/>
          </a:prstGeom>
          <a:no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345" name="Rectangle 1"/>
          <p:cNvSpPr>
            <a:spLocks noChangeArrowheads="1"/>
          </p:cNvSpPr>
          <p:nvPr/>
        </p:nvSpPr>
        <p:spPr bwMode="auto">
          <a:xfrm>
            <a:off x="0" y="2438400"/>
            <a:ext cx="4864100" cy="369888"/>
          </a:xfrm>
          <a:prstGeom prst="rect">
            <a:avLst/>
          </a:prstGeom>
          <a:noFill/>
          <a:ln w="9525">
            <a:noFill/>
            <a:miter lim="800000"/>
            <a:headEnd/>
            <a:tailEnd/>
          </a:ln>
        </p:spPr>
        <p:txBody>
          <a:bodyPr anchor="ctr">
            <a:spAutoFit/>
          </a:bodyPr>
          <a:lstStyle/>
          <a:p>
            <a:pPr algn="ctr"/>
            <a:r>
              <a:rPr lang="sr-Latn-CS" b="1">
                <a:solidFill>
                  <a:schemeClr val="tx2"/>
                </a:solidFill>
                <a:ea typeface="Times New Roman" pitchFamily="18" charset="0"/>
                <a:cs typeface="Arial" charset="0"/>
              </a:rPr>
              <a:t>Equal treatment in society</a:t>
            </a:r>
          </a:p>
        </p:txBody>
      </p:sp>
      <p:sp>
        <p:nvSpPr>
          <p:cNvPr id="14346" name="Rectangle 2"/>
          <p:cNvSpPr>
            <a:spLocks noChangeArrowheads="1"/>
          </p:cNvSpPr>
          <p:nvPr/>
        </p:nvSpPr>
        <p:spPr bwMode="auto">
          <a:xfrm>
            <a:off x="222250" y="4108450"/>
            <a:ext cx="4495800" cy="1816100"/>
          </a:xfrm>
          <a:prstGeom prst="rect">
            <a:avLst/>
          </a:prstGeom>
          <a:noFill/>
          <a:ln w="9525">
            <a:noFill/>
            <a:miter lim="800000"/>
            <a:headEnd/>
            <a:tailEnd/>
          </a:ln>
        </p:spPr>
        <p:txBody>
          <a:bodyPr anchor="ctr">
            <a:spAutoFit/>
          </a:bodyPr>
          <a:lstStyle/>
          <a:p>
            <a:pPr algn="just"/>
            <a:r>
              <a:rPr lang="sr-Latn-CS" sz="1600" b="1">
                <a:solidFill>
                  <a:schemeClr val="tx2"/>
                </a:solidFill>
                <a:ea typeface="Times New Roman" pitchFamily="18" charset="0"/>
                <a:cs typeface="Arial" charset="0"/>
              </a:rPr>
              <a:t>Equitable treatment in society is ensured primarily by respecting the Constitution of the Republic of Serbia and by applying laws, decrees, strategies and action plans on discrimination, as well as all signed international declarations and charter dealing with PWD.</a:t>
            </a:r>
            <a:endParaRPr lang="en-US" sz="1600" b="1">
              <a:solidFill>
                <a:schemeClr val="tx2"/>
              </a:solidFill>
              <a:ea typeface="Times New Roman" pitchFamily="18" charset="0"/>
              <a:cs typeface="Arial"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1" name="object 2"/>
          <p:cNvSpPr>
            <a:spLocks noChangeArrowheads="1"/>
          </p:cNvSpPr>
          <p:nvPr/>
        </p:nvSpPr>
        <p:spPr bwMode="auto">
          <a:xfrm>
            <a:off x="0" y="146050"/>
            <a:ext cx="4862513" cy="669925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5362" name="object 6"/>
          <p:cNvSpPr>
            <a:spLocks noChangeArrowheads="1"/>
          </p:cNvSpPr>
          <p:nvPr/>
        </p:nvSpPr>
        <p:spPr bwMode="auto">
          <a:xfrm>
            <a:off x="-1588" y="185738"/>
            <a:ext cx="3217863" cy="0"/>
          </a:xfrm>
          <a:custGeom>
            <a:avLst/>
            <a:gdLst>
              <a:gd name="T0" fmla="*/ 0 w 3218815"/>
              <a:gd name="T1" fmla="*/ 3218815 w 3218815"/>
            </a:gdLst>
            <a:ahLst/>
            <a:cxnLst/>
            <a:rect l="T0" t="0" r="T1" b="0"/>
            <a:pathLst>
              <a:path w="3218815">
                <a:moveTo>
                  <a:pt x="0" y="0"/>
                </a:moveTo>
                <a:lnTo>
                  <a:pt x="3218281" y="0"/>
                </a:lnTo>
              </a:path>
            </a:pathLst>
          </a:custGeom>
          <a:noFill/>
          <a:ln w="9004">
            <a:solidFill>
              <a:srgbClr val="F5821F"/>
            </a:solidFill>
            <a:miter lim="800000"/>
            <a:headEnd/>
            <a:tailEnd/>
          </a:ln>
        </p:spPr>
        <p:txBody>
          <a:bodyPr lIns="0" tIns="0" rIns="0" bIns="0"/>
          <a:lstStyle/>
          <a:p>
            <a:endParaRPr lang="en-US">
              <a:latin typeface="Calibri" pitchFamily="34" charset="0"/>
            </a:endParaRPr>
          </a:p>
        </p:txBody>
      </p:sp>
      <p:sp>
        <p:nvSpPr>
          <p:cNvPr id="15363" name="object 7"/>
          <p:cNvSpPr>
            <a:spLocks noChangeArrowheads="1"/>
          </p:cNvSpPr>
          <p:nvPr/>
        </p:nvSpPr>
        <p:spPr bwMode="auto">
          <a:xfrm>
            <a:off x="3271838" y="138113"/>
            <a:ext cx="1198562" cy="92075"/>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5364" name="object 8"/>
          <p:cNvSpPr>
            <a:spLocks noChangeArrowheads="1"/>
          </p:cNvSpPr>
          <p:nvPr/>
        </p:nvSpPr>
        <p:spPr bwMode="auto">
          <a:xfrm>
            <a:off x="2381250" y="6434138"/>
            <a:ext cx="274638" cy="411162"/>
          </a:xfrm>
          <a:custGeom>
            <a:avLst/>
            <a:gdLst>
              <a:gd name="T0" fmla="*/ 0 w 274319"/>
              <a:gd name="T1" fmla="*/ 0 h 412115"/>
              <a:gd name="T2" fmla="*/ 274319 w 274319"/>
              <a:gd name="T3" fmla="*/ 412115 h 412115"/>
            </a:gdLst>
            <a:ahLst/>
            <a:cxnLst/>
            <a:rect l="T0" t="T1" r="T2" b="T3"/>
            <a:pathLst>
              <a:path w="274319" h="412115">
                <a:moveTo>
                  <a:pt x="0" y="411937"/>
                </a:moveTo>
                <a:lnTo>
                  <a:pt x="274078" y="411937"/>
                </a:lnTo>
                <a:lnTo>
                  <a:pt x="274078" y="0"/>
                </a:lnTo>
                <a:lnTo>
                  <a:pt x="0" y="0"/>
                </a:lnTo>
                <a:lnTo>
                  <a:pt x="0" y="411937"/>
                </a:lnTo>
                <a:close/>
              </a:path>
            </a:pathLst>
          </a:custGeom>
          <a:solidFill>
            <a:srgbClr val="00265A"/>
          </a:solidFill>
          <a:ln w="9525">
            <a:noFill/>
            <a:miter lim="800000"/>
            <a:headEnd/>
            <a:tailEnd/>
          </a:ln>
        </p:spPr>
        <p:txBody>
          <a:bodyPr lIns="0" tIns="0" rIns="0" bIns="0"/>
          <a:lstStyle/>
          <a:p>
            <a:endParaRPr lang="en-US">
              <a:latin typeface="Calibri" pitchFamily="34" charset="0"/>
            </a:endParaRPr>
          </a:p>
        </p:txBody>
      </p:sp>
      <p:sp>
        <p:nvSpPr>
          <p:cNvPr id="15365" name="object 9"/>
          <p:cNvSpPr>
            <a:spLocks noChangeArrowheads="1"/>
          </p:cNvSpPr>
          <p:nvPr/>
        </p:nvSpPr>
        <p:spPr bwMode="auto">
          <a:xfrm>
            <a:off x="2482850" y="6553200"/>
            <a:ext cx="71438" cy="125413"/>
          </a:xfrm>
          <a:custGeom>
            <a:avLst/>
            <a:gdLst>
              <a:gd name="T0" fmla="*/ 0 w 72389"/>
              <a:gd name="T1" fmla="*/ 0 h 125729"/>
              <a:gd name="T2" fmla="*/ 72389 w 72389"/>
              <a:gd name="T3" fmla="*/ 125729 h 125729"/>
            </a:gdLst>
            <a:ahLst/>
            <a:cxnLst/>
            <a:rect l="T0" t="T1" r="T2" b="T3"/>
            <a:pathLst>
              <a:path w="72389" h="125729">
                <a:moveTo>
                  <a:pt x="30022" y="90830"/>
                </a:moveTo>
                <a:lnTo>
                  <a:pt x="0" y="90830"/>
                </a:lnTo>
                <a:lnTo>
                  <a:pt x="37" y="98577"/>
                </a:lnTo>
                <a:lnTo>
                  <a:pt x="27482" y="125272"/>
                </a:lnTo>
                <a:lnTo>
                  <a:pt x="42824" y="125272"/>
                </a:lnTo>
                <a:lnTo>
                  <a:pt x="70016" y="106680"/>
                </a:lnTo>
                <a:lnTo>
                  <a:pt x="34645" y="106680"/>
                </a:lnTo>
                <a:lnTo>
                  <a:pt x="33172" y="106172"/>
                </a:lnTo>
                <a:lnTo>
                  <a:pt x="31013" y="104190"/>
                </a:lnTo>
                <a:lnTo>
                  <a:pt x="30403" y="102946"/>
                </a:lnTo>
                <a:lnTo>
                  <a:pt x="30099" y="100025"/>
                </a:lnTo>
                <a:lnTo>
                  <a:pt x="30022" y="90830"/>
                </a:lnTo>
                <a:close/>
              </a:path>
              <a:path w="72389" h="125729">
                <a:moveTo>
                  <a:pt x="72149" y="73456"/>
                </a:moveTo>
                <a:lnTo>
                  <a:pt x="42214" y="73456"/>
                </a:lnTo>
                <a:lnTo>
                  <a:pt x="42157" y="98577"/>
                </a:lnTo>
                <a:lnTo>
                  <a:pt x="42037" y="101625"/>
                </a:lnTo>
                <a:lnTo>
                  <a:pt x="41910" y="103124"/>
                </a:lnTo>
                <a:lnTo>
                  <a:pt x="41325" y="104317"/>
                </a:lnTo>
                <a:lnTo>
                  <a:pt x="39319" y="106197"/>
                </a:lnTo>
                <a:lnTo>
                  <a:pt x="38049" y="106680"/>
                </a:lnTo>
                <a:lnTo>
                  <a:pt x="70016" y="106680"/>
                </a:lnTo>
                <a:lnTo>
                  <a:pt x="72114" y="81559"/>
                </a:lnTo>
                <a:lnTo>
                  <a:pt x="72149" y="73456"/>
                </a:lnTo>
                <a:close/>
              </a:path>
              <a:path w="72389" h="125729">
                <a:moveTo>
                  <a:pt x="42900" y="0"/>
                </a:moveTo>
                <a:lnTo>
                  <a:pt x="28346" y="0"/>
                </a:lnTo>
                <a:lnTo>
                  <a:pt x="22631" y="965"/>
                </a:lnTo>
                <a:lnTo>
                  <a:pt x="986" y="22682"/>
                </a:lnTo>
                <a:lnTo>
                  <a:pt x="330" y="26619"/>
                </a:lnTo>
                <a:lnTo>
                  <a:pt x="126" y="30489"/>
                </a:lnTo>
                <a:lnTo>
                  <a:pt x="31" y="58369"/>
                </a:lnTo>
                <a:lnTo>
                  <a:pt x="584" y="63703"/>
                </a:lnTo>
                <a:lnTo>
                  <a:pt x="2870" y="72034"/>
                </a:lnTo>
                <a:lnTo>
                  <a:pt x="5537" y="75615"/>
                </a:lnTo>
                <a:lnTo>
                  <a:pt x="13995" y="81559"/>
                </a:lnTo>
                <a:lnTo>
                  <a:pt x="18872" y="83058"/>
                </a:lnTo>
                <a:lnTo>
                  <a:pt x="28803" y="83058"/>
                </a:lnTo>
                <a:lnTo>
                  <a:pt x="32512" y="82245"/>
                </a:lnTo>
                <a:lnTo>
                  <a:pt x="38481" y="79044"/>
                </a:lnTo>
                <a:lnTo>
                  <a:pt x="40716" y="76657"/>
                </a:lnTo>
                <a:lnTo>
                  <a:pt x="42214" y="73456"/>
                </a:lnTo>
                <a:lnTo>
                  <a:pt x="72149" y="73456"/>
                </a:lnTo>
                <a:lnTo>
                  <a:pt x="72188" y="64465"/>
                </a:lnTo>
                <a:lnTo>
                  <a:pt x="34721" y="64465"/>
                </a:lnTo>
                <a:lnTo>
                  <a:pt x="33350" y="63881"/>
                </a:lnTo>
                <a:lnTo>
                  <a:pt x="30683" y="61493"/>
                </a:lnTo>
                <a:lnTo>
                  <a:pt x="30022" y="58369"/>
                </a:lnTo>
                <a:lnTo>
                  <a:pt x="30022" y="25171"/>
                </a:lnTo>
                <a:lnTo>
                  <a:pt x="30734" y="21767"/>
                </a:lnTo>
                <a:lnTo>
                  <a:pt x="33528" y="19227"/>
                </a:lnTo>
                <a:lnTo>
                  <a:pt x="34899" y="18592"/>
                </a:lnTo>
                <a:lnTo>
                  <a:pt x="70011" y="18592"/>
                </a:lnTo>
                <a:lnTo>
                  <a:pt x="69494" y="17195"/>
                </a:lnTo>
                <a:lnTo>
                  <a:pt x="66649" y="13004"/>
                </a:lnTo>
                <a:lnTo>
                  <a:pt x="63830" y="8788"/>
                </a:lnTo>
                <a:lnTo>
                  <a:pt x="59817" y="5588"/>
                </a:lnTo>
                <a:lnTo>
                  <a:pt x="49504" y="1117"/>
                </a:lnTo>
                <a:lnTo>
                  <a:pt x="42900" y="0"/>
                </a:lnTo>
                <a:close/>
              </a:path>
              <a:path w="72389" h="125729">
                <a:moveTo>
                  <a:pt x="70011" y="18592"/>
                </a:moveTo>
                <a:lnTo>
                  <a:pt x="38354" y="18592"/>
                </a:lnTo>
                <a:lnTo>
                  <a:pt x="39903" y="19405"/>
                </a:lnTo>
                <a:lnTo>
                  <a:pt x="41757" y="22682"/>
                </a:lnTo>
                <a:lnTo>
                  <a:pt x="42084" y="25171"/>
                </a:lnTo>
                <a:lnTo>
                  <a:pt x="42107" y="58369"/>
                </a:lnTo>
                <a:lnTo>
                  <a:pt x="41732" y="60680"/>
                </a:lnTo>
                <a:lnTo>
                  <a:pt x="39776" y="63703"/>
                </a:lnTo>
                <a:lnTo>
                  <a:pt x="38227" y="64465"/>
                </a:lnTo>
                <a:lnTo>
                  <a:pt x="72188" y="64465"/>
                </a:lnTo>
                <a:lnTo>
                  <a:pt x="71572" y="26162"/>
                </a:lnTo>
                <a:lnTo>
                  <a:pt x="71120" y="21590"/>
                </a:lnTo>
                <a:lnTo>
                  <a:pt x="70011" y="18592"/>
                </a:lnTo>
                <a:close/>
              </a:path>
            </a:pathLst>
          </a:custGeom>
          <a:solidFill>
            <a:srgbClr val="FFFFFF"/>
          </a:solidFill>
          <a:ln w="9525">
            <a:noFill/>
            <a:miter lim="800000"/>
            <a:headEnd/>
            <a:tailEnd/>
          </a:ln>
        </p:spPr>
        <p:txBody>
          <a:bodyPr lIns="0" tIns="0" rIns="0" bIns="0"/>
          <a:lstStyle/>
          <a:p>
            <a:endParaRPr lang="en-US">
              <a:latin typeface="Calibri" pitchFamily="34" charset="0"/>
            </a:endParaRPr>
          </a:p>
        </p:txBody>
      </p:sp>
      <p:sp>
        <p:nvSpPr>
          <p:cNvPr id="15366" name="object 10"/>
          <p:cNvSpPr>
            <a:spLocks noChangeArrowheads="1"/>
          </p:cNvSpPr>
          <p:nvPr/>
        </p:nvSpPr>
        <p:spPr bwMode="auto">
          <a:xfrm>
            <a:off x="4498975" y="185738"/>
            <a:ext cx="363538" cy="0"/>
          </a:xfrm>
          <a:custGeom>
            <a:avLst/>
            <a:gdLst>
              <a:gd name="T0" fmla="*/ 0 w 362585"/>
              <a:gd name="T1" fmla="*/ 362585 w 362585"/>
            </a:gdLst>
            <a:ahLst/>
            <a:cxnLst/>
            <a:rect l="T0" t="0" r="T1" b="0"/>
            <a:pathLst>
              <a:path w="362585">
                <a:moveTo>
                  <a:pt x="0" y="0"/>
                </a:moveTo>
                <a:lnTo>
                  <a:pt x="362458" y="0"/>
                </a:lnTo>
              </a:path>
            </a:pathLst>
          </a:custGeom>
          <a:noFill/>
          <a:ln w="36004">
            <a:solidFill>
              <a:srgbClr val="F5821F"/>
            </a:solidFill>
            <a:miter lim="800000"/>
            <a:headEnd/>
            <a:tailEnd/>
          </a:ln>
        </p:spPr>
        <p:txBody>
          <a:bodyPr lIns="0" tIns="0" rIns="0" bIns="0"/>
          <a:lstStyle/>
          <a:p>
            <a:endParaRPr lang="en-US">
              <a:latin typeface="Calibri" pitchFamily="34" charset="0"/>
            </a:endParaRPr>
          </a:p>
        </p:txBody>
      </p:sp>
      <p:sp>
        <p:nvSpPr>
          <p:cNvPr id="15367" name="TextBox 10"/>
          <p:cNvSpPr txBox="1">
            <a:spLocks noChangeArrowheads="1"/>
          </p:cNvSpPr>
          <p:nvPr/>
        </p:nvSpPr>
        <p:spPr bwMode="auto">
          <a:xfrm>
            <a:off x="1822450" y="831850"/>
            <a:ext cx="3200400" cy="584200"/>
          </a:xfrm>
          <a:prstGeom prst="rect">
            <a:avLst/>
          </a:prstGeom>
          <a:noFill/>
          <a:ln w="9525">
            <a:noFill/>
            <a:miter lim="800000"/>
            <a:headEnd/>
            <a:tailEnd/>
          </a:ln>
        </p:spPr>
        <p:txBody>
          <a:bodyPr>
            <a:spAutoFit/>
          </a:bodyPr>
          <a:lstStyle/>
          <a:p>
            <a:r>
              <a:rPr lang="en-US" sz="3200" b="1">
                <a:solidFill>
                  <a:schemeClr val="tx2"/>
                </a:solidFill>
                <a:cs typeface="Arial" charset="0"/>
              </a:rPr>
              <a:t>OUR MISSION</a:t>
            </a:r>
          </a:p>
        </p:txBody>
      </p:sp>
      <p:sp>
        <p:nvSpPr>
          <p:cNvPr id="12" name="Rounded Rectangle 11"/>
          <p:cNvSpPr/>
          <p:nvPr/>
        </p:nvSpPr>
        <p:spPr>
          <a:xfrm>
            <a:off x="603250" y="1898650"/>
            <a:ext cx="3733800" cy="1752600"/>
          </a:xfrm>
          <a:prstGeom prst="roundRect">
            <a:avLst/>
          </a:prstGeom>
          <a:no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69" name="Rectangle 1"/>
          <p:cNvSpPr>
            <a:spLocks noChangeArrowheads="1"/>
          </p:cNvSpPr>
          <p:nvPr/>
        </p:nvSpPr>
        <p:spPr bwMode="auto">
          <a:xfrm>
            <a:off x="755650" y="2203450"/>
            <a:ext cx="3505200" cy="1108075"/>
          </a:xfrm>
          <a:prstGeom prst="rect">
            <a:avLst/>
          </a:prstGeom>
          <a:noFill/>
          <a:ln w="9525">
            <a:noFill/>
            <a:miter lim="800000"/>
            <a:headEnd/>
            <a:tailEnd/>
          </a:ln>
        </p:spPr>
        <p:txBody>
          <a:bodyPr anchor="ctr">
            <a:spAutoFit/>
          </a:bodyPr>
          <a:lstStyle/>
          <a:p>
            <a:pPr algn="ctr"/>
            <a:r>
              <a:rPr lang="sr-Latn-CS" sz="1600" b="1">
                <a:solidFill>
                  <a:schemeClr val="tx2"/>
                </a:solidFill>
                <a:ea typeface="Times New Roman" pitchFamily="18" charset="0"/>
                <a:cs typeface="Arial" charset="0"/>
              </a:rPr>
              <a:t>Realizing all rights in accordance with the positive experiences of developed countries</a:t>
            </a:r>
            <a:endParaRPr lang="en-US" sz="1600">
              <a:solidFill>
                <a:schemeClr val="tx2"/>
              </a:solidFill>
              <a:ea typeface="Times New Roman" pitchFamily="18" charset="0"/>
              <a:cs typeface="Arial" charset="0"/>
            </a:endParaRPr>
          </a:p>
          <a:p>
            <a:pPr algn="ctr" eaLnBrk="0" hangingPunct="0"/>
            <a:endParaRPr lang="en-US">
              <a:ea typeface="Times New Roman" pitchFamily="18" charset="0"/>
              <a:cs typeface="Arial" charset="0"/>
            </a:endParaRPr>
          </a:p>
        </p:txBody>
      </p:sp>
      <p:sp>
        <p:nvSpPr>
          <p:cNvPr id="15370" name="Rectangle 2"/>
          <p:cNvSpPr>
            <a:spLocks noChangeArrowheads="1"/>
          </p:cNvSpPr>
          <p:nvPr/>
        </p:nvSpPr>
        <p:spPr bwMode="auto">
          <a:xfrm>
            <a:off x="146050" y="4032250"/>
            <a:ext cx="4495800" cy="646113"/>
          </a:xfrm>
          <a:prstGeom prst="rect">
            <a:avLst/>
          </a:prstGeom>
          <a:noFill/>
          <a:ln w="9525">
            <a:noFill/>
            <a:miter lim="800000"/>
            <a:headEnd/>
            <a:tailEnd/>
          </a:ln>
        </p:spPr>
        <p:txBody>
          <a:bodyPr anchor="ctr">
            <a:spAutoFit/>
          </a:bodyPr>
          <a:lstStyle/>
          <a:p>
            <a:pPr algn="just"/>
            <a:r>
              <a:rPr lang="sr-Latn-CS" sz="1200" b="1">
                <a:solidFill>
                  <a:schemeClr val="tx2"/>
                </a:solidFill>
                <a:ea typeface="Times New Roman" pitchFamily="18" charset="0"/>
                <a:cs typeface="Arial" charset="0"/>
              </a:rPr>
              <a:t>Implementation of good examples from the lives and practices of countries with long experience and tradition in integrating PWD into all social segments.</a:t>
            </a:r>
            <a:endParaRPr lang="sr-Latn-CS" b="1">
              <a:solidFill>
                <a:schemeClr val="tx2"/>
              </a:solidFill>
              <a:ea typeface="Times New Roman" pitchFamily="18" charset="0"/>
              <a:cs typeface="Arial"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127</TotalTime>
  <Words>1739</Words>
  <Application>Microsoft Office PowerPoint</Application>
  <PresentationFormat>Custom</PresentationFormat>
  <Paragraphs>197</Paragraphs>
  <Slides>24</Slides>
  <Notes>0</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24</vt:i4>
      </vt:variant>
    </vt:vector>
  </HeadingPairs>
  <TitlesOfParts>
    <vt:vector size="28" baseType="lpstr">
      <vt:lpstr>Calibri</vt:lpstr>
      <vt:lpstr>Arial</vt:lpstr>
      <vt:lpstr>Times New Roman</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brosura (juli 2013) za pdf.cdr</dc:title>
  <dc:creator>user</dc:creator>
  <cp:lastModifiedBy>Darko Ivic</cp:lastModifiedBy>
  <cp:revision>15</cp:revision>
  <dcterms:created xsi:type="dcterms:W3CDTF">2017-06-28T08:35:35Z</dcterms:created>
  <dcterms:modified xsi:type="dcterms:W3CDTF">2017-07-19T08:34:16Z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2013-08-06T00:00:00Z</vt:filetime>
  </property>
  <property fmtid="{D5CDD505-2E9C-101B-9397-08002B2CF9AE}" pid="3" name="Creator">
    <vt:lpwstr>PScript5.dll Version 5.2.2</vt:lpwstr>
  </property>
  <property fmtid="{D5CDD505-2E9C-101B-9397-08002B2CF9AE}" pid="4" name="LastSaved">
    <vt:filetime>2017-06-28T00:00:00Z</vt:filetime>
  </property>
</Properties>
</file>