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Lst>
  <p:sldSz cx="7556500" cy="5334000"/>
  <p:notesSz cx="7556500" cy="533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9" d="100"/>
          <a:sy n="119" d="100"/>
        </p:scale>
        <p:origin x="-756"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1653540"/>
            <a:ext cx="6423025" cy="1120140"/>
          </a:xfrm>
          <a:prstGeom prst="rect">
            <a:avLst/>
          </a:prstGeom>
        </p:spPr>
        <p:txBody>
          <a:bodyPr/>
          <a:lstStyle>
            <a:lvl1pPr>
              <a:defRPr/>
            </a:lvl1pPr>
          </a:lstStyle>
          <a:p>
            <a:endParaRPr/>
          </a:p>
        </p:txBody>
      </p:sp>
      <p:sp>
        <p:nvSpPr>
          <p:cNvPr id="3" name="Holder 3"/>
          <p:cNvSpPr>
            <a:spLocks noGrp="1"/>
          </p:cNvSpPr>
          <p:nvPr>
            <p:ph type="subTitle" idx="4"/>
          </p:nvPr>
        </p:nvSpPr>
        <p:spPr>
          <a:xfrm>
            <a:off x="1133475" y="2987040"/>
            <a:ext cx="5289550" cy="1333500"/>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D97F723E-DBF9-4DA3-BDE5-5F9B46DFFE7D}" type="datetimeFigureOut">
              <a:rPr lang="en-US"/>
              <a:pPr>
                <a:defRPr/>
              </a:pPr>
              <a:t>7/19/2017</a:t>
            </a:fld>
            <a:endParaRPr lang="en-US"/>
          </a:p>
        </p:txBody>
      </p:sp>
      <p:sp>
        <p:nvSpPr>
          <p:cNvPr id="6" name="Holder 6"/>
          <p:cNvSpPr>
            <a:spLocks noGrp="1"/>
          </p:cNvSpPr>
          <p:nvPr>
            <p:ph type="sldNum" sz="quarter" idx="12"/>
          </p:nvPr>
        </p:nvSpPr>
        <p:spPr/>
        <p:txBody>
          <a:bodyPr/>
          <a:lstStyle>
            <a:lvl1pPr>
              <a:defRPr/>
            </a:lvl1pPr>
          </a:lstStyle>
          <a:p>
            <a:pPr>
              <a:defRPr/>
            </a:pPr>
            <a:fld id="{00061302-4580-489D-B085-C87F41BD8DBE}"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DE8E2B82-7C92-4D59-B373-FD98995E23E0}" type="datetimeFigureOut">
              <a:rPr lang="en-US"/>
              <a:pPr>
                <a:defRPr/>
              </a:pPr>
              <a:t>7/19/2017</a:t>
            </a:fld>
            <a:endParaRPr lang="en-US"/>
          </a:p>
        </p:txBody>
      </p:sp>
      <p:sp>
        <p:nvSpPr>
          <p:cNvPr id="6" name="Holder 6"/>
          <p:cNvSpPr>
            <a:spLocks noGrp="1"/>
          </p:cNvSpPr>
          <p:nvPr>
            <p:ph type="sldNum" sz="quarter" idx="12"/>
          </p:nvPr>
        </p:nvSpPr>
        <p:spPr/>
        <p:txBody>
          <a:bodyPr/>
          <a:lstStyle>
            <a:lvl1pPr>
              <a:defRPr/>
            </a:lvl1pPr>
          </a:lstStyle>
          <a:p>
            <a:pPr>
              <a:defRPr/>
            </a:pPr>
            <a:fld id="{683D5C6F-7CB2-44BA-AABC-7F9E7A294532}"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sz="half" idx="2"/>
          </p:nvPr>
        </p:nvSpPr>
        <p:spPr>
          <a:xfrm>
            <a:off x="377825" y="1226820"/>
            <a:ext cx="3287077" cy="3520440"/>
          </a:xfrm>
          <a:prstGeom prst="rect">
            <a:avLst/>
          </a:prstGeom>
        </p:spPr>
        <p:txBody>
          <a:bodyPr/>
          <a:lstStyle>
            <a:lvl1pPr>
              <a:defRPr/>
            </a:lvl1pPr>
          </a:lstStyle>
          <a:p>
            <a:endParaRPr/>
          </a:p>
        </p:txBody>
      </p:sp>
      <p:sp>
        <p:nvSpPr>
          <p:cNvPr id="4" name="Holder 4"/>
          <p:cNvSpPr>
            <a:spLocks noGrp="1"/>
          </p:cNvSpPr>
          <p:nvPr>
            <p:ph sz="half" idx="3"/>
          </p:nvPr>
        </p:nvSpPr>
        <p:spPr>
          <a:xfrm>
            <a:off x="3891597" y="1226820"/>
            <a:ext cx="3287077" cy="3520440"/>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34A29230-CD54-459F-9E0C-5F6D6FDF9DAB}" type="datetimeFigureOut">
              <a:rPr lang="en-US"/>
              <a:pPr>
                <a:defRPr/>
              </a:pPr>
              <a:t>7/19/2017</a:t>
            </a:fld>
            <a:endParaRPr lang="en-US"/>
          </a:p>
        </p:txBody>
      </p:sp>
      <p:sp>
        <p:nvSpPr>
          <p:cNvPr id="7" name="Holder 6"/>
          <p:cNvSpPr>
            <a:spLocks noGrp="1"/>
          </p:cNvSpPr>
          <p:nvPr>
            <p:ph type="sldNum" sz="quarter" idx="12"/>
          </p:nvPr>
        </p:nvSpPr>
        <p:spPr/>
        <p:txBody>
          <a:bodyPr/>
          <a:lstStyle>
            <a:lvl1pPr>
              <a:defRPr/>
            </a:lvl1pPr>
          </a:lstStyle>
          <a:p>
            <a:pPr>
              <a:defRPr/>
            </a:pPr>
            <a:fld id="{994AA6B4-F6A5-4473-A8D1-BCA86293F9E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6B2B9F08-1415-4D5A-9552-467F91154BA0}" type="datetimeFigureOut">
              <a:rPr lang="en-US"/>
              <a:pPr>
                <a:defRPr/>
              </a:pPr>
              <a:t>7/19/2017</a:t>
            </a:fld>
            <a:endParaRPr lang="en-US"/>
          </a:p>
        </p:txBody>
      </p:sp>
      <p:sp>
        <p:nvSpPr>
          <p:cNvPr id="5" name="Holder 6"/>
          <p:cNvSpPr>
            <a:spLocks noGrp="1"/>
          </p:cNvSpPr>
          <p:nvPr>
            <p:ph type="sldNum" sz="quarter" idx="12"/>
          </p:nvPr>
        </p:nvSpPr>
        <p:spPr/>
        <p:txBody>
          <a:bodyPr/>
          <a:lstStyle>
            <a:lvl1pPr>
              <a:defRPr/>
            </a:lvl1pPr>
          </a:lstStyle>
          <a:p>
            <a:pPr>
              <a:defRPr/>
            </a:pPr>
            <a:fld id="{394C6078-2D23-473E-BA12-2B579E28790F}"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C1B7EC14-F541-4B26-A068-BC3020743254}" type="datetimeFigureOut">
              <a:rPr lang="en-US"/>
              <a:pPr>
                <a:defRPr/>
              </a:pPr>
              <a:t>7/19/2017</a:t>
            </a:fld>
            <a:endParaRPr lang="en-US"/>
          </a:p>
        </p:txBody>
      </p:sp>
      <p:sp>
        <p:nvSpPr>
          <p:cNvPr id="4" name="Holder 6"/>
          <p:cNvSpPr>
            <a:spLocks noGrp="1"/>
          </p:cNvSpPr>
          <p:nvPr>
            <p:ph type="sldNum" sz="quarter" idx="12"/>
          </p:nvPr>
        </p:nvSpPr>
        <p:spPr/>
        <p:txBody>
          <a:bodyPr/>
          <a:lstStyle>
            <a:lvl1pPr>
              <a:defRPr/>
            </a:lvl1pPr>
          </a:lstStyle>
          <a:p>
            <a:pPr>
              <a:defRPr/>
            </a:pPr>
            <a:fld id="{7CB3542E-0722-4447-A585-DD992F587C36}"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377825" y="212725"/>
            <a:ext cx="6800850" cy="8540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7" name="Holder 3"/>
          <p:cNvSpPr>
            <a:spLocks noGrp="1"/>
          </p:cNvSpPr>
          <p:nvPr>
            <p:ph type="body" idx="1"/>
          </p:nvPr>
        </p:nvSpPr>
        <p:spPr bwMode="auto">
          <a:xfrm>
            <a:off x="377825" y="1227138"/>
            <a:ext cx="6800850" cy="35194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2568575" y="4960938"/>
            <a:ext cx="2419350" cy="266700"/>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defRPr>
            </a:lvl1pPr>
          </a:lstStyle>
          <a:p>
            <a:pPr>
              <a:defRPr/>
            </a:pPr>
            <a:endParaRPr/>
          </a:p>
        </p:txBody>
      </p:sp>
      <p:sp>
        <p:nvSpPr>
          <p:cNvPr id="5" name="Holder 5"/>
          <p:cNvSpPr>
            <a:spLocks noGrp="1"/>
          </p:cNvSpPr>
          <p:nvPr>
            <p:ph type="dt" sz="half" idx="6"/>
          </p:nvPr>
        </p:nvSpPr>
        <p:spPr>
          <a:xfrm>
            <a:off x="377825" y="4960938"/>
            <a:ext cx="1738313" cy="266700"/>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defRPr>
            </a:lvl1pPr>
          </a:lstStyle>
          <a:p>
            <a:pPr>
              <a:defRPr/>
            </a:pPr>
            <a:fld id="{BEADB201-5DBE-45FD-A878-97B8EBACD1DE}" type="datetimeFigureOut">
              <a:rPr lang="en-US"/>
              <a:pPr>
                <a:defRPr/>
              </a:pPr>
              <a:t>7/19/2017</a:t>
            </a:fld>
            <a:endParaRPr lang="en-US"/>
          </a:p>
        </p:txBody>
      </p:sp>
      <p:sp>
        <p:nvSpPr>
          <p:cNvPr id="6" name="Holder 6"/>
          <p:cNvSpPr>
            <a:spLocks noGrp="1"/>
          </p:cNvSpPr>
          <p:nvPr>
            <p:ph type="sldNum" sz="quarter" idx="7"/>
          </p:nvPr>
        </p:nvSpPr>
        <p:spPr>
          <a:xfrm>
            <a:off x="5440363" y="4960938"/>
            <a:ext cx="1738312" cy="274637"/>
          </a:xfrm>
          <a:prstGeom prst="rect">
            <a:avLst/>
          </a:prstGeom>
        </p:spPr>
        <p:txBody>
          <a:bodyPr wrap="square" lIns="0" tIns="0" rIns="0" bIns="0">
            <a:spAutoFit/>
          </a:bodyPr>
          <a:lstStyle>
            <a:lvl1pPr algn="r" fontAlgn="auto">
              <a:spcBef>
                <a:spcPts val="0"/>
              </a:spcBef>
              <a:spcAft>
                <a:spcPts val="0"/>
              </a:spcAft>
              <a:defRPr>
                <a:solidFill>
                  <a:schemeClr val="tx1">
                    <a:tint val="75000"/>
                  </a:schemeClr>
                </a:solidFill>
                <a:latin typeface="+mn-lt"/>
              </a:defRPr>
            </a:lvl1pPr>
          </a:lstStyle>
          <a:p>
            <a:pPr>
              <a:defRPr/>
            </a:pPr>
            <a:fld id="{0C864BA0-0B4C-4817-8D97-7F63F026341B}"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53" r:id="rId1"/>
    <p:sldLayoutId id="2147483652" r:id="rId2"/>
    <p:sldLayoutId id="2147483651" r:id="rId3"/>
    <p:sldLayoutId id="2147483650" r:id="rId4"/>
    <p:sldLayoutId id="2147483649" r:id="rId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algn="l" rtl="0" eaLnBrk="0" fontAlgn="base" hangingPunct="0">
        <a:spcBef>
          <a:spcPct val="20000"/>
        </a:spcBef>
        <a:spcAft>
          <a:spcPct val="0"/>
        </a:spcAft>
        <a:buChar char="•"/>
        <a:defRPr sz="3200">
          <a:solidFill>
            <a:schemeClr val="tx1"/>
          </a:solidFill>
          <a:latin typeface="+mn-lt"/>
          <a:ea typeface="+mn-ea"/>
          <a:cs typeface="+mn-cs"/>
        </a:defRPr>
      </a:lvl1pPr>
      <a:lvl2pPr marL="457200" algn="l" rtl="0" eaLnBrk="0" fontAlgn="base" hangingPunct="0">
        <a:spcBef>
          <a:spcPct val="20000"/>
        </a:spcBef>
        <a:spcAft>
          <a:spcPct val="0"/>
        </a:spcAft>
        <a:buChar char="–"/>
        <a:defRPr sz="2800">
          <a:solidFill>
            <a:schemeClr val="tx1"/>
          </a:solidFill>
          <a:latin typeface="+mn-lt"/>
          <a:ea typeface="+mn-ea"/>
          <a:cs typeface="+mn-cs"/>
        </a:defRPr>
      </a:lvl2pPr>
      <a:lvl3pPr marL="914400" algn="l" rtl="0" eaLnBrk="0" fontAlgn="base" hangingPunct="0">
        <a:spcBef>
          <a:spcPct val="20000"/>
        </a:spcBef>
        <a:spcAft>
          <a:spcPct val="0"/>
        </a:spcAft>
        <a:buChar char="•"/>
        <a:defRPr sz="2400">
          <a:solidFill>
            <a:schemeClr val="tx1"/>
          </a:solidFill>
          <a:latin typeface="+mn-lt"/>
          <a:ea typeface="+mn-ea"/>
          <a:cs typeface="+mn-cs"/>
        </a:defRPr>
      </a:lvl3pPr>
      <a:lvl4pPr marL="1371600" algn="l" rtl="0" eaLnBrk="0" fontAlgn="base" hangingPunct="0">
        <a:spcBef>
          <a:spcPct val="20000"/>
        </a:spcBef>
        <a:spcAft>
          <a:spcPct val="0"/>
        </a:spcAft>
        <a:buChar char="–"/>
        <a:defRPr sz="2000">
          <a:solidFill>
            <a:schemeClr val="tx1"/>
          </a:solidFill>
          <a:latin typeface="+mn-lt"/>
          <a:ea typeface="+mn-ea"/>
          <a:cs typeface="+mn-cs"/>
        </a:defRPr>
      </a:lvl4pPr>
      <a:lvl5pPr marL="1828800" algn="l" rtl="0" eaLnBrk="0" fontAlgn="base" hangingPunct="0">
        <a:spcBef>
          <a:spcPct val="20000"/>
        </a:spcBef>
        <a:spcAft>
          <a:spcPct val="0"/>
        </a:spcAft>
        <a:buChar char="»"/>
        <a:defRPr sz="2000">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2.jpeg"/><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png"/><Relationship Id="rId7"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4.jpe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3.png"/><Relationship Id="rId7"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9" name="object 2"/>
          <p:cNvSpPr>
            <a:spLocks noChangeArrowheads="1"/>
          </p:cNvSpPr>
          <p:nvPr/>
        </p:nvSpPr>
        <p:spPr bwMode="auto">
          <a:xfrm>
            <a:off x="120650" y="0"/>
            <a:ext cx="7199313" cy="50419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 name="TextBox 4"/>
          <p:cNvSpPr txBox="1"/>
          <p:nvPr/>
        </p:nvSpPr>
        <p:spPr>
          <a:xfrm>
            <a:off x="3702050" y="1447800"/>
            <a:ext cx="2667000" cy="646113"/>
          </a:xfrm>
          <a:prstGeom prst="rect">
            <a:avLst/>
          </a:prstGeom>
          <a:noFill/>
        </p:spPr>
        <p:txBody>
          <a:bodyPr>
            <a:spAutoFit/>
          </a:bodyPr>
          <a:lstStyle/>
          <a:p>
            <a:pPr fontAlgn="auto">
              <a:spcBef>
                <a:spcPts val="0"/>
              </a:spcBef>
              <a:spcAft>
                <a:spcPts val="0"/>
              </a:spcAft>
              <a:defRPr/>
            </a:pPr>
            <a:r>
              <a:rPr lang="en-US" sz="3600" dirty="0">
                <a:solidFill>
                  <a:schemeClr val="tx2">
                    <a:lumMod val="60000"/>
                    <a:lumOff val="40000"/>
                  </a:schemeClr>
                </a:solidFill>
                <a:latin typeface="Comic Sans MS" pitchFamily="66" charset="0"/>
              </a:rPr>
              <a:t>TOURISM</a:t>
            </a:r>
            <a:endParaRPr lang="en-US" sz="3600" dirty="0">
              <a:solidFill>
                <a:schemeClr val="tx2">
                  <a:lumMod val="60000"/>
                  <a:lumOff val="40000"/>
                </a:schemeClr>
              </a:solidFill>
              <a:latin typeface="Comic Sans MS" pitchFamily="66" charset="0"/>
            </a:endParaRPr>
          </a:p>
        </p:txBody>
      </p:sp>
      <p:sp>
        <p:nvSpPr>
          <p:cNvPr id="6" name="TextBox 5"/>
          <p:cNvSpPr txBox="1"/>
          <p:nvPr/>
        </p:nvSpPr>
        <p:spPr>
          <a:xfrm>
            <a:off x="3778250" y="2057400"/>
            <a:ext cx="2514600" cy="338138"/>
          </a:xfrm>
          <a:prstGeom prst="rect">
            <a:avLst/>
          </a:prstGeom>
          <a:noFill/>
        </p:spPr>
        <p:txBody>
          <a:bodyPr>
            <a:spAutoFit/>
          </a:bodyPr>
          <a:lstStyle/>
          <a:p>
            <a:pPr fontAlgn="auto">
              <a:spcBef>
                <a:spcPts val="0"/>
              </a:spcBef>
              <a:spcAft>
                <a:spcPts val="0"/>
              </a:spcAft>
              <a:defRPr/>
            </a:pPr>
            <a:r>
              <a:rPr lang="en-US" sz="1600" dirty="0">
                <a:solidFill>
                  <a:schemeClr val="tx2">
                    <a:lumMod val="60000"/>
                    <a:lumOff val="40000"/>
                  </a:schemeClr>
                </a:solidFill>
                <a:latin typeface="Comic Sans MS" pitchFamily="66" charset="0"/>
              </a:rPr>
              <a:t>AVAILABLE TO PWDs</a:t>
            </a:r>
            <a:endParaRPr lang="en-US" sz="1600" dirty="0">
              <a:solidFill>
                <a:schemeClr val="tx2">
                  <a:lumMod val="60000"/>
                  <a:lumOff val="4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object 2"/>
          <p:cNvSpPr>
            <a:spLocks noChangeArrowheads="1"/>
          </p:cNvSpPr>
          <p:nvPr/>
        </p:nvSpPr>
        <p:spPr bwMode="auto">
          <a:xfrm>
            <a:off x="6931025" y="4743450"/>
            <a:ext cx="163513" cy="220663"/>
          </a:xfrm>
          <a:custGeom>
            <a:avLst/>
            <a:gdLst>
              <a:gd name="T0" fmla="*/ 0 w 163829"/>
              <a:gd name="T1" fmla="*/ 0 h 220979"/>
              <a:gd name="T2" fmla="*/ 163829 w 163829"/>
              <a:gd name="T3" fmla="*/ 220979 h 220979"/>
            </a:gdLst>
            <a:ahLst/>
            <a:cxnLst/>
            <a:rect l="T0" t="T1" r="T2" b="T3"/>
            <a:pathLst>
              <a:path w="163829" h="220979">
                <a:moveTo>
                  <a:pt x="163677" y="89915"/>
                </a:moveTo>
                <a:lnTo>
                  <a:pt x="163677" y="83362"/>
                </a:lnTo>
                <a:lnTo>
                  <a:pt x="163383" y="76409"/>
                </a:lnTo>
                <a:lnTo>
                  <a:pt x="149795" y="36711"/>
                </a:lnTo>
                <a:lnTo>
                  <a:pt x="117551" y="7873"/>
                </a:lnTo>
                <a:lnTo>
                  <a:pt x="81686" y="0"/>
                </a:lnTo>
                <a:lnTo>
                  <a:pt x="73660" y="27"/>
                </a:lnTo>
                <a:lnTo>
                  <a:pt x="30327" y="17119"/>
                </a:lnTo>
                <a:lnTo>
                  <a:pt x="5080" y="53695"/>
                </a:lnTo>
                <a:lnTo>
                  <a:pt x="0" y="82651"/>
                </a:lnTo>
                <a:lnTo>
                  <a:pt x="951" y="95654"/>
                </a:lnTo>
                <a:lnTo>
                  <a:pt x="25114" y="140608"/>
                </a:lnTo>
                <a:lnTo>
                  <a:pt x="53644" y="153348"/>
                </a:lnTo>
                <a:lnTo>
                  <a:pt x="53644" y="72034"/>
                </a:lnTo>
                <a:lnTo>
                  <a:pt x="56845" y="65125"/>
                </a:lnTo>
                <a:lnTo>
                  <a:pt x="69545" y="54457"/>
                </a:lnTo>
                <a:lnTo>
                  <a:pt x="76758" y="51815"/>
                </a:lnTo>
                <a:lnTo>
                  <a:pt x="91998" y="51815"/>
                </a:lnTo>
                <a:lnTo>
                  <a:pt x="111861" y="87680"/>
                </a:lnTo>
                <a:lnTo>
                  <a:pt x="111861" y="185926"/>
                </a:lnTo>
                <a:lnTo>
                  <a:pt x="141782" y="141071"/>
                </a:lnTo>
                <a:lnTo>
                  <a:pt x="160070" y="107238"/>
                </a:lnTo>
                <a:lnTo>
                  <a:pt x="162966" y="96011"/>
                </a:lnTo>
                <a:lnTo>
                  <a:pt x="163677" y="89915"/>
                </a:lnTo>
                <a:close/>
              </a:path>
              <a:path w="163829" h="220979">
                <a:moveTo>
                  <a:pt x="78790" y="220979"/>
                </a:moveTo>
                <a:lnTo>
                  <a:pt x="78790" y="153060"/>
                </a:lnTo>
                <a:lnTo>
                  <a:pt x="29413" y="220979"/>
                </a:lnTo>
                <a:lnTo>
                  <a:pt x="78790" y="220979"/>
                </a:lnTo>
                <a:close/>
              </a:path>
              <a:path w="163829" h="220979">
                <a:moveTo>
                  <a:pt x="111861" y="185926"/>
                </a:moveTo>
                <a:lnTo>
                  <a:pt x="111861" y="87680"/>
                </a:lnTo>
                <a:lnTo>
                  <a:pt x="110388" y="92963"/>
                </a:lnTo>
                <a:lnTo>
                  <a:pt x="107442" y="97485"/>
                </a:lnTo>
                <a:lnTo>
                  <a:pt x="104546" y="102006"/>
                </a:lnTo>
                <a:lnTo>
                  <a:pt x="100736" y="105409"/>
                </a:lnTo>
                <a:lnTo>
                  <a:pt x="91490" y="110083"/>
                </a:lnTo>
                <a:lnTo>
                  <a:pt x="86614" y="111251"/>
                </a:lnTo>
                <a:lnTo>
                  <a:pt x="75387" y="111251"/>
                </a:lnTo>
                <a:lnTo>
                  <a:pt x="54965" y="89966"/>
                </a:lnTo>
                <a:lnTo>
                  <a:pt x="54102" y="86664"/>
                </a:lnTo>
                <a:lnTo>
                  <a:pt x="53644" y="83565"/>
                </a:lnTo>
                <a:lnTo>
                  <a:pt x="53644" y="153348"/>
                </a:lnTo>
                <a:lnTo>
                  <a:pt x="63804" y="154431"/>
                </a:lnTo>
                <a:lnTo>
                  <a:pt x="69850" y="154321"/>
                </a:lnTo>
                <a:lnTo>
                  <a:pt x="73660" y="153974"/>
                </a:lnTo>
                <a:lnTo>
                  <a:pt x="78790" y="153060"/>
                </a:lnTo>
                <a:lnTo>
                  <a:pt x="78790" y="220979"/>
                </a:lnTo>
                <a:lnTo>
                  <a:pt x="88442" y="220979"/>
                </a:lnTo>
                <a:lnTo>
                  <a:pt x="111861" y="185926"/>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17410" name="object 3"/>
          <p:cNvSpPr>
            <a:spLocks noChangeArrowheads="1"/>
          </p:cNvSpPr>
          <p:nvPr/>
        </p:nvSpPr>
        <p:spPr bwMode="auto">
          <a:xfrm>
            <a:off x="6842125" y="330200"/>
            <a:ext cx="355600" cy="3492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11" name="object 4"/>
          <p:cNvSpPr>
            <a:spLocks noChangeArrowheads="1"/>
          </p:cNvSpPr>
          <p:nvPr/>
        </p:nvSpPr>
        <p:spPr bwMode="auto">
          <a:xfrm>
            <a:off x="5319713" y="330200"/>
            <a:ext cx="1409700" cy="1031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12" name="object 5"/>
          <p:cNvSpPr>
            <a:spLocks noChangeArrowheads="1"/>
          </p:cNvSpPr>
          <p:nvPr/>
        </p:nvSpPr>
        <p:spPr bwMode="auto">
          <a:xfrm>
            <a:off x="534988" y="638175"/>
            <a:ext cx="2081212" cy="530225"/>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13" name="object 6"/>
          <p:cNvSpPr>
            <a:spLocks noChangeArrowheads="1"/>
          </p:cNvSpPr>
          <p:nvPr/>
        </p:nvSpPr>
        <p:spPr bwMode="auto">
          <a:xfrm>
            <a:off x="893763" y="1016000"/>
            <a:ext cx="1928812" cy="1684338"/>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14" name="object 7"/>
          <p:cNvSpPr>
            <a:spLocks noChangeArrowheads="1"/>
          </p:cNvSpPr>
          <p:nvPr/>
        </p:nvSpPr>
        <p:spPr bwMode="auto">
          <a:xfrm>
            <a:off x="560388" y="925513"/>
            <a:ext cx="219075" cy="217487"/>
          </a:xfrm>
          <a:prstGeom prst="rect">
            <a:avLst/>
          </a:prstGeom>
          <a:blipFill dpi="0" rotWithShape="1">
            <a:blip r:embed="rId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15" name="object 8"/>
          <p:cNvSpPr>
            <a:spLocks noChangeArrowheads="1"/>
          </p:cNvSpPr>
          <p:nvPr/>
        </p:nvSpPr>
        <p:spPr bwMode="auto">
          <a:xfrm>
            <a:off x="534988" y="1203325"/>
            <a:ext cx="269875" cy="268288"/>
          </a:xfrm>
          <a:prstGeom prst="rect">
            <a:avLst/>
          </a:prstGeom>
          <a:blipFill dpi="0" rotWithShape="1">
            <a:blip r:embed="rId7"/>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16" name="object 9"/>
          <p:cNvSpPr>
            <a:spLocks noChangeArrowheads="1"/>
          </p:cNvSpPr>
          <p:nvPr/>
        </p:nvSpPr>
        <p:spPr bwMode="auto">
          <a:xfrm>
            <a:off x="534988" y="1504950"/>
            <a:ext cx="269875" cy="269875"/>
          </a:xfrm>
          <a:prstGeom prst="rect">
            <a:avLst/>
          </a:prstGeom>
          <a:blipFill dpi="0" rotWithShape="1">
            <a:blip r:embed="rId8"/>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17" name="object 10"/>
          <p:cNvSpPr>
            <a:spLocks noChangeArrowheads="1"/>
          </p:cNvSpPr>
          <p:nvPr/>
        </p:nvSpPr>
        <p:spPr bwMode="auto">
          <a:xfrm>
            <a:off x="534988" y="2111375"/>
            <a:ext cx="269875" cy="268288"/>
          </a:xfrm>
          <a:prstGeom prst="rect">
            <a:avLst/>
          </a:prstGeom>
          <a:blipFill dpi="0" rotWithShape="1">
            <a:blip r:embed="rId9"/>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18" name="object 11"/>
          <p:cNvSpPr>
            <a:spLocks noChangeArrowheads="1"/>
          </p:cNvSpPr>
          <p:nvPr/>
        </p:nvSpPr>
        <p:spPr bwMode="auto">
          <a:xfrm>
            <a:off x="534988" y="2417763"/>
            <a:ext cx="269875" cy="269875"/>
          </a:xfrm>
          <a:prstGeom prst="rect">
            <a:avLst/>
          </a:prstGeom>
          <a:blipFill dpi="0" rotWithShape="1">
            <a:blip r:embed="rId10"/>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19" name="object 12"/>
          <p:cNvSpPr>
            <a:spLocks noChangeArrowheads="1"/>
          </p:cNvSpPr>
          <p:nvPr/>
        </p:nvSpPr>
        <p:spPr bwMode="auto">
          <a:xfrm>
            <a:off x="560388" y="1862138"/>
            <a:ext cx="188912" cy="188912"/>
          </a:xfrm>
          <a:prstGeom prst="rect">
            <a:avLst/>
          </a:prstGeom>
          <a:blipFill dpi="0" rotWithShape="1">
            <a:blip r:embed="rId11"/>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20" name="object 13"/>
          <p:cNvSpPr>
            <a:spLocks noChangeArrowheads="1"/>
          </p:cNvSpPr>
          <p:nvPr/>
        </p:nvSpPr>
        <p:spPr bwMode="auto">
          <a:xfrm>
            <a:off x="539750" y="1820863"/>
            <a:ext cx="260350" cy="261937"/>
          </a:xfrm>
          <a:custGeom>
            <a:avLst/>
            <a:gdLst>
              <a:gd name="T0" fmla="*/ 0 w 261620"/>
              <a:gd name="T1" fmla="*/ 0 h 261619"/>
              <a:gd name="T2" fmla="*/ 261620 w 261620"/>
              <a:gd name="T3" fmla="*/ 261619 h 261619"/>
            </a:gdLst>
            <a:ahLst/>
            <a:cxnLst/>
            <a:rect l="T0" t="T1" r="T2" b="T3"/>
            <a:pathLst>
              <a:path w="261620" h="261619">
                <a:moveTo>
                  <a:pt x="0" y="232410"/>
                </a:moveTo>
                <a:lnTo>
                  <a:pt x="0" y="29057"/>
                </a:lnTo>
                <a:lnTo>
                  <a:pt x="29057" y="0"/>
                </a:lnTo>
                <a:lnTo>
                  <a:pt x="232410" y="0"/>
                </a:lnTo>
                <a:lnTo>
                  <a:pt x="245113" y="1816"/>
                </a:lnTo>
                <a:lnTo>
                  <a:pt x="254190" y="7265"/>
                </a:lnTo>
                <a:lnTo>
                  <a:pt x="259638" y="16346"/>
                </a:lnTo>
                <a:lnTo>
                  <a:pt x="261454" y="29057"/>
                </a:lnTo>
                <a:lnTo>
                  <a:pt x="261454" y="232410"/>
                </a:lnTo>
                <a:lnTo>
                  <a:pt x="259638" y="245118"/>
                </a:lnTo>
                <a:lnTo>
                  <a:pt x="254190" y="254195"/>
                </a:lnTo>
                <a:lnTo>
                  <a:pt x="245113" y="259640"/>
                </a:lnTo>
                <a:lnTo>
                  <a:pt x="232410" y="261454"/>
                </a:lnTo>
                <a:lnTo>
                  <a:pt x="29057" y="261454"/>
                </a:lnTo>
                <a:lnTo>
                  <a:pt x="16341" y="259640"/>
                </a:lnTo>
                <a:lnTo>
                  <a:pt x="7261" y="254195"/>
                </a:lnTo>
                <a:lnTo>
                  <a:pt x="1814" y="245118"/>
                </a:lnTo>
                <a:lnTo>
                  <a:pt x="0" y="232410"/>
                </a:lnTo>
                <a:close/>
              </a:path>
            </a:pathLst>
          </a:custGeom>
          <a:noFill/>
          <a:ln w="7264">
            <a:solidFill>
              <a:srgbClr val="217D3E"/>
            </a:solidFill>
            <a:miter lim="800000"/>
            <a:headEnd/>
            <a:tailEnd/>
          </a:ln>
        </p:spPr>
        <p:txBody>
          <a:bodyPr lIns="0" tIns="0" rIns="0" bIns="0"/>
          <a:lstStyle/>
          <a:p>
            <a:endParaRPr lang="en-US">
              <a:latin typeface="Calibri" pitchFamily="34" charset="0"/>
            </a:endParaRPr>
          </a:p>
        </p:txBody>
      </p:sp>
      <p:sp>
        <p:nvSpPr>
          <p:cNvPr id="17421" name="object 14"/>
          <p:cNvSpPr>
            <a:spLocks noChangeArrowheads="1"/>
          </p:cNvSpPr>
          <p:nvPr/>
        </p:nvSpPr>
        <p:spPr bwMode="auto">
          <a:xfrm>
            <a:off x="565150" y="1847850"/>
            <a:ext cx="209550" cy="209550"/>
          </a:xfrm>
          <a:custGeom>
            <a:avLst/>
            <a:gdLst>
              <a:gd name="T0" fmla="*/ 0 w 209550"/>
              <a:gd name="T1" fmla="*/ 0 h 209550"/>
              <a:gd name="T2" fmla="*/ 209550 w 209550"/>
              <a:gd name="T3" fmla="*/ 209550 h 209550"/>
            </a:gdLst>
            <a:ahLst/>
            <a:cxnLst/>
            <a:rect l="T0" t="T1" r="T2" b="T3"/>
            <a:pathLst>
              <a:path w="209550" h="209550">
                <a:moveTo>
                  <a:pt x="0" y="209359"/>
                </a:moveTo>
                <a:lnTo>
                  <a:pt x="0" y="0"/>
                </a:lnTo>
                <a:lnTo>
                  <a:pt x="209359" y="0"/>
                </a:lnTo>
                <a:lnTo>
                  <a:pt x="209359" y="209359"/>
                </a:lnTo>
                <a:lnTo>
                  <a:pt x="0" y="209359"/>
                </a:lnTo>
                <a:close/>
              </a:path>
            </a:pathLst>
          </a:custGeom>
          <a:noFill/>
          <a:ln w="7200">
            <a:solidFill>
              <a:srgbClr val="231F20"/>
            </a:solidFill>
            <a:miter lim="800000"/>
            <a:headEnd/>
            <a:tailEnd/>
          </a:ln>
        </p:spPr>
        <p:txBody>
          <a:bodyPr lIns="0" tIns="0" rIns="0" bIns="0"/>
          <a:lstStyle/>
          <a:p>
            <a:endParaRPr lang="en-US">
              <a:latin typeface="Calibri" pitchFamily="34" charset="0"/>
            </a:endParaRPr>
          </a:p>
        </p:txBody>
      </p:sp>
      <p:sp>
        <p:nvSpPr>
          <p:cNvPr id="17422" name="object 15"/>
          <p:cNvSpPr>
            <a:spLocks noChangeArrowheads="1"/>
          </p:cNvSpPr>
          <p:nvPr/>
        </p:nvSpPr>
        <p:spPr bwMode="auto">
          <a:xfrm>
            <a:off x="3430588" y="638175"/>
            <a:ext cx="3036887" cy="530225"/>
          </a:xfrm>
          <a:prstGeom prst="rect">
            <a:avLst/>
          </a:prstGeom>
          <a:blipFill dpi="0" rotWithShape="1">
            <a:blip r:embed="rId1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23" name="object 16"/>
          <p:cNvSpPr>
            <a:spLocks noChangeArrowheads="1"/>
          </p:cNvSpPr>
          <p:nvPr/>
        </p:nvSpPr>
        <p:spPr bwMode="auto">
          <a:xfrm>
            <a:off x="3444875" y="1312863"/>
            <a:ext cx="2357438" cy="1157287"/>
          </a:xfrm>
          <a:prstGeom prst="rect">
            <a:avLst/>
          </a:prstGeom>
          <a:blipFill dpi="0" rotWithShape="1">
            <a:blip r:embed="rId1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24" name="object 17"/>
          <p:cNvSpPr>
            <a:spLocks noChangeArrowheads="1"/>
          </p:cNvSpPr>
          <p:nvPr/>
        </p:nvSpPr>
        <p:spPr bwMode="auto">
          <a:xfrm>
            <a:off x="3455988" y="925513"/>
            <a:ext cx="219075" cy="217487"/>
          </a:xfrm>
          <a:prstGeom prst="rect">
            <a:avLst/>
          </a:prstGeom>
          <a:blipFill dpi="0" rotWithShape="1">
            <a:blip r:embed="rId1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25" name="object 18"/>
          <p:cNvSpPr>
            <a:spLocks noChangeArrowheads="1"/>
          </p:cNvSpPr>
          <p:nvPr/>
        </p:nvSpPr>
        <p:spPr bwMode="auto">
          <a:xfrm>
            <a:off x="3430588" y="1203325"/>
            <a:ext cx="269875" cy="268288"/>
          </a:xfrm>
          <a:prstGeom prst="rect">
            <a:avLst/>
          </a:prstGeom>
          <a:blipFill dpi="0" rotWithShape="1">
            <a:blip r:embed="rId1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26" name="object 19"/>
          <p:cNvSpPr>
            <a:spLocks noChangeArrowheads="1"/>
          </p:cNvSpPr>
          <p:nvPr/>
        </p:nvSpPr>
        <p:spPr bwMode="auto">
          <a:xfrm>
            <a:off x="3429000" y="2203450"/>
            <a:ext cx="268288" cy="268288"/>
          </a:xfrm>
          <a:prstGeom prst="rect">
            <a:avLst/>
          </a:prstGeom>
          <a:blipFill dpi="0" rotWithShape="1">
            <a:blip r:embed="rId1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7427" name="object 20"/>
          <p:cNvSpPr>
            <a:spLocks noChangeArrowheads="1"/>
          </p:cNvSpPr>
          <p:nvPr/>
        </p:nvSpPr>
        <p:spPr bwMode="auto">
          <a:xfrm>
            <a:off x="539750" y="2944813"/>
            <a:ext cx="6321425" cy="1763712"/>
          </a:xfrm>
          <a:prstGeom prst="rect">
            <a:avLst/>
          </a:prstGeom>
          <a:blipFill dpi="0" rotWithShape="1">
            <a:blip r:embed="rId17"/>
            <a:srcRect/>
            <a:stretch>
              <a:fillRect/>
            </a:stretch>
          </a:blipFill>
          <a:ln w="9525">
            <a:noFill/>
            <a:miter lim="800000"/>
            <a:headEnd/>
            <a:tailEnd/>
          </a:ln>
        </p:spPr>
        <p:txBody>
          <a:bodyPr lIns="0" tIns="0" rIns="0" bIns="0"/>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object 2"/>
          <p:cNvSpPr>
            <a:spLocks noChangeArrowheads="1"/>
          </p:cNvSpPr>
          <p:nvPr/>
        </p:nvSpPr>
        <p:spPr bwMode="auto">
          <a:xfrm>
            <a:off x="730250" y="3124200"/>
            <a:ext cx="1970088" cy="13858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8434" name="object 3"/>
          <p:cNvSpPr>
            <a:spLocks noChangeArrowheads="1"/>
          </p:cNvSpPr>
          <p:nvPr/>
        </p:nvSpPr>
        <p:spPr bwMode="auto">
          <a:xfrm>
            <a:off x="2790825" y="3124200"/>
            <a:ext cx="1971675" cy="1381125"/>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8435" name="object 4"/>
          <p:cNvSpPr>
            <a:spLocks noChangeArrowheads="1"/>
          </p:cNvSpPr>
          <p:nvPr/>
        </p:nvSpPr>
        <p:spPr bwMode="auto">
          <a:xfrm>
            <a:off x="4881563" y="3124200"/>
            <a:ext cx="1970087" cy="1381125"/>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8436" name="object 5"/>
          <p:cNvSpPr>
            <a:spLocks noChangeArrowheads="1"/>
          </p:cNvSpPr>
          <p:nvPr/>
        </p:nvSpPr>
        <p:spPr bwMode="auto">
          <a:xfrm>
            <a:off x="793750" y="330200"/>
            <a:ext cx="1408113" cy="103188"/>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8437" name="object 6"/>
          <p:cNvSpPr>
            <a:spLocks noChangeArrowheads="1"/>
          </p:cNvSpPr>
          <p:nvPr/>
        </p:nvSpPr>
        <p:spPr bwMode="auto">
          <a:xfrm>
            <a:off x="384175" y="4741863"/>
            <a:ext cx="315913" cy="225425"/>
          </a:xfrm>
          <a:custGeom>
            <a:avLst/>
            <a:gdLst>
              <a:gd name="T0" fmla="*/ 0 w 315595"/>
              <a:gd name="T1" fmla="*/ 0 h 225425"/>
              <a:gd name="T2" fmla="*/ 315595 w 315595"/>
              <a:gd name="T3" fmla="*/ 225425 h 225425"/>
            </a:gdLst>
            <a:ahLst/>
            <a:cxnLst/>
            <a:rect l="T0" t="T1" r="T2" b="T3"/>
            <a:pathLst>
              <a:path w="315595" h="225425">
                <a:moveTo>
                  <a:pt x="88747" y="220945"/>
                </a:moveTo>
                <a:lnTo>
                  <a:pt x="88747" y="4233"/>
                </a:lnTo>
                <a:lnTo>
                  <a:pt x="0" y="4233"/>
                </a:lnTo>
                <a:lnTo>
                  <a:pt x="0" y="44466"/>
                </a:lnTo>
                <a:lnTo>
                  <a:pt x="38150" y="44466"/>
                </a:lnTo>
                <a:lnTo>
                  <a:pt x="38150" y="220945"/>
                </a:lnTo>
                <a:lnTo>
                  <a:pt x="88747" y="220945"/>
                </a:lnTo>
                <a:close/>
              </a:path>
              <a:path w="315595" h="225425">
                <a:moveTo>
                  <a:pt x="315112" y="148352"/>
                </a:moveTo>
                <a:lnTo>
                  <a:pt x="315112" y="77435"/>
                </a:lnTo>
                <a:lnTo>
                  <a:pt x="314617" y="68464"/>
                </a:lnTo>
                <a:lnTo>
                  <a:pt x="297783" y="27620"/>
                </a:lnTo>
                <a:lnTo>
                  <a:pt x="261596" y="3299"/>
                </a:lnTo>
                <a:lnTo>
                  <a:pt x="237083" y="0"/>
                </a:lnTo>
                <a:lnTo>
                  <a:pt x="229987" y="317"/>
                </a:lnTo>
                <a:lnTo>
                  <a:pt x="188232" y="16619"/>
                </a:lnTo>
                <a:lnTo>
                  <a:pt x="162633" y="53668"/>
                </a:lnTo>
                <a:lnTo>
                  <a:pt x="159054" y="77435"/>
                </a:lnTo>
                <a:lnTo>
                  <a:pt x="159054" y="148352"/>
                </a:lnTo>
                <a:lnTo>
                  <a:pt x="169316" y="187367"/>
                </a:lnTo>
                <a:lnTo>
                  <a:pt x="197611" y="215154"/>
                </a:lnTo>
                <a:lnTo>
                  <a:pt x="212090" y="221260"/>
                </a:lnTo>
                <a:lnTo>
                  <a:pt x="212090" y="68850"/>
                </a:lnTo>
                <a:lnTo>
                  <a:pt x="214172" y="61891"/>
                </a:lnTo>
                <a:lnTo>
                  <a:pt x="222402" y="51375"/>
                </a:lnTo>
                <a:lnTo>
                  <a:pt x="228549" y="48776"/>
                </a:lnTo>
                <a:lnTo>
                  <a:pt x="245059" y="48733"/>
                </a:lnTo>
                <a:lnTo>
                  <a:pt x="251561" y="51324"/>
                </a:lnTo>
                <a:lnTo>
                  <a:pt x="259435" y="59198"/>
                </a:lnTo>
                <a:lnTo>
                  <a:pt x="261213" y="62094"/>
                </a:lnTo>
                <a:lnTo>
                  <a:pt x="262026" y="65243"/>
                </a:lnTo>
                <a:lnTo>
                  <a:pt x="262890" y="68342"/>
                </a:lnTo>
                <a:lnTo>
                  <a:pt x="263296" y="72203"/>
                </a:lnTo>
                <a:lnTo>
                  <a:pt x="263296" y="220863"/>
                </a:lnTo>
                <a:lnTo>
                  <a:pt x="267315" y="219555"/>
                </a:lnTo>
                <a:lnTo>
                  <a:pt x="299222" y="195759"/>
                </a:lnTo>
                <a:lnTo>
                  <a:pt x="314473" y="158792"/>
                </a:lnTo>
                <a:lnTo>
                  <a:pt x="315112" y="148352"/>
                </a:lnTo>
                <a:close/>
              </a:path>
              <a:path w="315595" h="225425">
                <a:moveTo>
                  <a:pt x="263296" y="220863"/>
                </a:moveTo>
                <a:lnTo>
                  <a:pt x="263296" y="153686"/>
                </a:lnTo>
                <a:lnTo>
                  <a:pt x="262686" y="158004"/>
                </a:lnTo>
                <a:lnTo>
                  <a:pt x="261518" y="161408"/>
                </a:lnTo>
                <a:lnTo>
                  <a:pt x="260299" y="164761"/>
                </a:lnTo>
                <a:lnTo>
                  <a:pt x="257962" y="168012"/>
                </a:lnTo>
                <a:lnTo>
                  <a:pt x="249783" y="175073"/>
                </a:lnTo>
                <a:lnTo>
                  <a:pt x="244043" y="177054"/>
                </a:lnTo>
                <a:lnTo>
                  <a:pt x="237083" y="177054"/>
                </a:lnTo>
                <a:lnTo>
                  <a:pt x="228549" y="176749"/>
                </a:lnTo>
                <a:lnTo>
                  <a:pt x="222250" y="174057"/>
                </a:lnTo>
                <a:lnTo>
                  <a:pt x="214122" y="163795"/>
                </a:lnTo>
                <a:lnTo>
                  <a:pt x="212090" y="156937"/>
                </a:lnTo>
                <a:lnTo>
                  <a:pt x="212090" y="221260"/>
                </a:lnTo>
                <a:lnTo>
                  <a:pt x="216509" y="222698"/>
                </a:lnTo>
                <a:lnTo>
                  <a:pt x="226587" y="224584"/>
                </a:lnTo>
                <a:lnTo>
                  <a:pt x="237083" y="225213"/>
                </a:lnTo>
                <a:lnTo>
                  <a:pt x="247580" y="224584"/>
                </a:lnTo>
                <a:lnTo>
                  <a:pt x="257657" y="222698"/>
                </a:lnTo>
                <a:lnTo>
                  <a:pt x="263296" y="220863"/>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18438" name="object 7"/>
          <p:cNvSpPr>
            <a:spLocks noChangeArrowheads="1"/>
          </p:cNvSpPr>
          <p:nvPr/>
        </p:nvSpPr>
        <p:spPr bwMode="auto">
          <a:xfrm>
            <a:off x="363538" y="330200"/>
            <a:ext cx="355600" cy="349250"/>
          </a:xfrm>
          <a:prstGeom prst="rect">
            <a:avLst/>
          </a:prstGeom>
          <a:blipFill dpi="0" rotWithShape="1">
            <a:blip r:embed="rId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8439" name="object 8"/>
          <p:cNvSpPr>
            <a:spLocks noChangeArrowheads="1"/>
          </p:cNvSpPr>
          <p:nvPr/>
        </p:nvSpPr>
        <p:spPr bwMode="auto">
          <a:xfrm>
            <a:off x="539750" y="884238"/>
            <a:ext cx="6472238" cy="1943100"/>
          </a:xfrm>
          <a:prstGeom prst="rect">
            <a:avLst/>
          </a:prstGeom>
          <a:blipFill dpi="0" rotWithShape="1">
            <a:blip r:embed="rId7"/>
            <a:srcRect/>
            <a:stretch>
              <a:fillRect/>
            </a:stretch>
          </a:blipFill>
          <a:ln w="9525">
            <a:noFill/>
            <a:miter lim="800000"/>
            <a:headEnd/>
            <a:tailEnd/>
          </a:ln>
        </p:spPr>
        <p:txBody>
          <a:bodyPr lIns="0" tIns="0" rIns="0" bIns="0"/>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object 2"/>
          <p:cNvSpPr>
            <a:spLocks noChangeArrowheads="1"/>
          </p:cNvSpPr>
          <p:nvPr/>
        </p:nvSpPr>
        <p:spPr bwMode="auto">
          <a:xfrm>
            <a:off x="541338" y="2703513"/>
            <a:ext cx="6483350" cy="1941512"/>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9458" name="object 3"/>
          <p:cNvSpPr>
            <a:spLocks noChangeArrowheads="1"/>
          </p:cNvSpPr>
          <p:nvPr/>
        </p:nvSpPr>
        <p:spPr bwMode="auto">
          <a:xfrm>
            <a:off x="6883400" y="4767263"/>
            <a:ext cx="38100" cy="0"/>
          </a:xfrm>
          <a:custGeom>
            <a:avLst/>
            <a:gdLst>
              <a:gd name="T0" fmla="*/ 0 w 38100"/>
              <a:gd name="T1" fmla="*/ 38100 w 38100"/>
            </a:gdLst>
            <a:ahLst/>
            <a:cxnLst/>
            <a:rect l="T0" t="0" r="T1" b="0"/>
            <a:pathLst>
              <a:path w="38100">
                <a:moveTo>
                  <a:pt x="0" y="0"/>
                </a:moveTo>
                <a:lnTo>
                  <a:pt x="38100" y="0"/>
                </a:lnTo>
              </a:path>
            </a:pathLst>
          </a:custGeom>
          <a:noFill/>
          <a:ln w="40233">
            <a:solidFill>
              <a:srgbClr val="406DB5"/>
            </a:solidFill>
            <a:miter lim="800000"/>
            <a:headEnd/>
            <a:tailEnd/>
          </a:ln>
        </p:spPr>
        <p:txBody>
          <a:bodyPr lIns="0" tIns="0" rIns="0" bIns="0"/>
          <a:lstStyle/>
          <a:p>
            <a:endParaRPr lang="en-US">
              <a:latin typeface="Calibri" pitchFamily="34" charset="0"/>
            </a:endParaRPr>
          </a:p>
        </p:txBody>
      </p:sp>
      <p:sp>
        <p:nvSpPr>
          <p:cNvPr id="19459" name="object 4"/>
          <p:cNvSpPr>
            <a:spLocks noChangeArrowheads="1"/>
          </p:cNvSpPr>
          <p:nvPr/>
        </p:nvSpPr>
        <p:spPr bwMode="auto">
          <a:xfrm>
            <a:off x="6946900" y="4746625"/>
            <a:ext cx="0" cy="217488"/>
          </a:xfrm>
          <a:custGeom>
            <a:avLst/>
            <a:gdLst>
              <a:gd name="T0" fmla="*/ 0 h 217170"/>
              <a:gd name="T1" fmla="*/ 217170 h 217170"/>
            </a:gdLst>
            <a:ahLst/>
            <a:cxnLst/>
            <a:rect l="0" t="T0" r="0" b="T1"/>
            <a:pathLst>
              <a:path h="217170">
                <a:moveTo>
                  <a:pt x="0" y="0"/>
                </a:moveTo>
                <a:lnTo>
                  <a:pt x="0" y="216712"/>
                </a:lnTo>
              </a:path>
            </a:pathLst>
          </a:custGeom>
          <a:noFill/>
          <a:ln w="50800">
            <a:solidFill>
              <a:srgbClr val="406DB5"/>
            </a:solidFill>
            <a:miter lim="800000"/>
            <a:headEnd/>
            <a:tailEnd/>
          </a:ln>
        </p:spPr>
        <p:txBody>
          <a:bodyPr lIns="0" tIns="0" rIns="0" bIns="0"/>
          <a:lstStyle/>
          <a:p>
            <a:endParaRPr lang="en-US">
              <a:latin typeface="Calibri" pitchFamily="34" charset="0"/>
            </a:endParaRPr>
          </a:p>
        </p:txBody>
      </p:sp>
      <p:sp>
        <p:nvSpPr>
          <p:cNvPr id="19460" name="object 5"/>
          <p:cNvSpPr>
            <a:spLocks noChangeArrowheads="1"/>
          </p:cNvSpPr>
          <p:nvPr/>
        </p:nvSpPr>
        <p:spPr bwMode="auto">
          <a:xfrm>
            <a:off x="7065963" y="4767263"/>
            <a:ext cx="38100" cy="0"/>
          </a:xfrm>
          <a:custGeom>
            <a:avLst/>
            <a:gdLst>
              <a:gd name="T0" fmla="*/ 0 w 38100"/>
              <a:gd name="T1" fmla="*/ 38100 w 38100"/>
            </a:gdLst>
            <a:ahLst/>
            <a:cxnLst/>
            <a:rect l="T0" t="0" r="T1" b="0"/>
            <a:pathLst>
              <a:path w="38100">
                <a:moveTo>
                  <a:pt x="0" y="0"/>
                </a:moveTo>
                <a:lnTo>
                  <a:pt x="38100" y="0"/>
                </a:lnTo>
              </a:path>
            </a:pathLst>
          </a:custGeom>
          <a:noFill/>
          <a:ln w="40233">
            <a:solidFill>
              <a:srgbClr val="406DB5"/>
            </a:solidFill>
            <a:miter lim="800000"/>
            <a:headEnd/>
            <a:tailEnd/>
          </a:ln>
        </p:spPr>
        <p:txBody>
          <a:bodyPr lIns="0" tIns="0" rIns="0" bIns="0"/>
          <a:lstStyle/>
          <a:p>
            <a:endParaRPr lang="en-US">
              <a:latin typeface="Calibri" pitchFamily="34" charset="0"/>
            </a:endParaRPr>
          </a:p>
        </p:txBody>
      </p:sp>
      <p:sp>
        <p:nvSpPr>
          <p:cNvPr id="19461" name="object 6"/>
          <p:cNvSpPr>
            <a:spLocks noChangeArrowheads="1"/>
          </p:cNvSpPr>
          <p:nvPr/>
        </p:nvSpPr>
        <p:spPr bwMode="auto">
          <a:xfrm>
            <a:off x="7129463" y="4746625"/>
            <a:ext cx="0" cy="217488"/>
          </a:xfrm>
          <a:custGeom>
            <a:avLst/>
            <a:gdLst>
              <a:gd name="T0" fmla="*/ 0 h 217170"/>
              <a:gd name="T1" fmla="*/ 217170 h 217170"/>
            </a:gdLst>
            <a:ahLst/>
            <a:cxnLst/>
            <a:rect l="0" t="T0" r="0" b="T1"/>
            <a:pathLst>
              <a:path h="217170">
                <a:moveTo>
                  <a:pt x="0" y="0"/>
                </a:moveTo>
                <a:lnTo>
                  <a:pt x="0" y="216712"/>
                </a:lnTo>
              </a:path>
            </a:pathLst>
          </a:custGeom>
          <a:noFill/>
          <a:ln w="50800">
            <a:solidFill>
              <a:srgbClr val="406DB5"/>
            </a:solidFill>
            <a:miter lim="800000"/>
            <a:headEnd/>
            <a:tailEnd/>
          </a:ln>
        </p:spPr>
        <p:txBody>
          <a:bodyPr lIns="0" tIns="0" rIns="0" bIns="0"/>
          <a:lstStyle/>
          <a:p>
            <a:endParaRPr lang="en-US">
              <a:latin typeface="Calibri" pitchFamily="34" charset="0"/>
            </a:endParaRPr>
          </a:p>
        </p:txBody>
      </p:sp>
      <p:sp>
        <p:nvSpPr>
          <p:cNvPr id="19462" name="object 7"/>
          <p:cNvSpPr>
            <a:spLocks noChangeArrowheads="1"/>
          </p:cNvSpPr>
          <p:nvPr/>
        </p:nvSpPr>
        <p:spPr bwMode="auto">
          <a:xfrm>
            <a:off x="6842125" y="330200"/>
            <a:ext cx="355600" cy="34925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9463" name="object 8"/>
          <p:cNvSpPr>
            <a:spLocks noChangeArrowheads="1"/>
          </p:cNvSpPr>
          <p:nvPr/>
        </p:nvSpPr>
        <p:spPr bwMode="auto">
          <a:xfrm>
            <a:off x="5319713" y="330200"/>
            <a:ext cx="1409700" cy="103188"/>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9464" name="object 9"/>
          <p:cNvSpPr>
            <a:spLocks noChangeArrowheads="1"/>
          </p:cNvSpPr>
          <p:nvPr/>
        </p:nvSpPr>
        <p:spPr bwMode="auto">
          <a:xfrm>
            <a:off x="539750" y="809625"/>
            <a:ext cx="6502400" cy="1625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object 2"/>
          <p:cNvSpPr>
            <a:spLocks noChangeArrowheads="1"/>
          </p:cNvSpPr>
          <p:nvPr/>
        </p:nvSpPr>
        <p:spPr bwMode="auto">
          <a:xfrm>
            <a:off x="884238" y="601663"/>
            <a:ext cx="6038850" cy="3687762"/>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0482" name="object 3"/>
          <p:cNvSpPr>
            <a:spLocks noChangeArrowheads="1"/>
          </p:cNvSpPr>
          <p:nvPr/>
        </p:nvSpPr>
        <p:spPr bwMode="auto">
          <a:xfrm>
            <a:off x="890588" y="4364038"/>
            <a:ext cx="6132512" cy="447675"/>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0483" name="object 4"/>
          <p:cNvSpPr>
            <a:spLocks noChangeArrowheads="1"/>
          </p:cNvSpPr>
          <p:nvPr/>
        </p:nvSpPr>
        <p:spPr bwMode="auto">
          <a:xfrm>
            <a:off x="384175" y="4743450"/>
            <a:ext cx="314325" cy="219075"/>
          </a:xfrm>
          <a:custGeom>
            <a:avLst/>
            <a:gdLst>
              <a:gd name="T0" fmla="*/ 0 w 314325"/>
              <a:gd name="T1" fmla="*/ 0 h 220345"/>
              <a:gd name="T2" fmla="*/ 314325 w 314325"/>
              <a:gd name="T3" fmla="*/ 220345 h 220345"/>
            </a:gdLst>
            <a:ahLst/>
            <a:cxnLst/>
            <a:rect l="T0" t="T1" r="T2" b="T3"/>
            <a:pathLst>
              <a:path w="314325" h="220345">
                <a:moveTo>
                  <a:pt x="88747" y="220349"/>
                </a:moveTo>
                <a:lnTo>
                  <a:pt x="88747" y="3637"/>
                </a:lnTo>
                <a:lnTo>
                  <a:pt x="0" y="3637"/>
                </a:lnTo>
                <a:lnTo>
                  <a:pt x="0" y="43870"/>
                </a:lnTo>
                <a:lnTo>
                  <a:pt x="38150" y="43870"/>
                </a:lnTo>
                <a:lnTo>
                  <a:pt x="38150" y="220349"/>
                </a:lnTo>
                <a:lnTo>
                  <a:pt x="88747" y="220349"/>
                </a:lnTo>
                <a:close/>
              </a:path>
              <a:path w="314325" h="220345">
                <a:moveTo>
                  <a:pt x="313893" y="63885"/>
                </a:moveTo>
                <a:lnTo>
                  <a:pt x="299008" y="22128"/>
                </a:lnTo>
                <a:lnTo>
                  <a:pt x="257047" y="1097"/>
                </a:lnTo>
                <a:lnTo>
                  <a:pt x="248919" y="0"/>
                </a:lnTo>
                <a:lnTo>
                  <a:pt x="237591" y="87"/>
                </a:lnTo>
                <a:lnTo>
                  <a:pt x="198862" y="10596"/>
                </a:lnTo>
                <a:lnTo>
                  <a:pt x="169468" y="45140"/>
                </a:lnTo>
                <a:lnTo>
                  <a:pt x="162661" y="82224"/>
                </a:lnTo>
                <a:lnTo>
                  <a:pt x="216103" y="82224"/>
                </a:lnTo>
                <a:lnTo>
                  <a:pt x="216103" y="76585"/>
                </a:lnTo>
                <a:lnTo>
                  <a:pt x="216704" y="67956"/>
                </a:lnTo>
                <a:lnTo>
                  <a:pt x="245262" y="45902"/>
                </a:lnTo>
                <a:lnTo>
                  <a:pt x="250596" y="48290"/>
                </a:lnTo>
                <a:lnTo>
                  <a:pt x="254304" y="53065"/>
                </a:lnTo>
                <a:lnTo>
                  <a:pt x="257657" y="57535"/>
                </a:lnTo>
                <a:lnTo>
                  <a:pt x="259334" y="63022"/>
                </a:lnTo>
                <a:lnTo>
                  <a:pt x="259334" y="156110"/>
                </a:lnTo>
                <a:lnTo>
                  <a:pt x="270465" y="146772"/>
                </a:lnTo>
                <a:lnTo>
                  <a:pt x="298530" y="113741"/>
                </a:lnTo>
                <a:lnTo>
                  <a:pt x="312566" y="78090"/>
                </a:lnTo>
                <a:lnTo>
                  <a:pt x="313560" y="70943"/>
                </a:lnTo>
                <a:lnTo>
                  <a:pt x="313893" y="63885"/>
                </a:lnTo>
                <a:close/>
              </a:path>
              <a:path w="314325" h="220345">
                <a:moveTo>
                  <a:pt x="259334" y="156110"/>
                </a:moveTo>
                <a:lnTo>
                  <a:pt x="259334" y="69575"/>
                </a:lnTo>
                <a:lnTo>
                  <a:pt x="258685" y="77081"/>
                </a:lnTo>
                <a:lnTo>
                  <a:pt x="256736" y="84967"/>
                </a:lnTo>
                <a:lnTo>
                  <a:pt x="232689" y="122936"/>
                </a:lnTo>
                <a:lnTo>
                  <a:pt x="199136" y="151363"/>
                </a:lnTo>
                <a:lnTo>
                  <a:pt x="163829" y="174579"/>
                </a:lnTo>
                <a:lnTo>
                  <a:pt x="163829" y="220349"/>
                </a:lnTo>
                <a:lnTo>
                  <a:pt x="237591" y="220349"/>
                </a:lnTo>
                <a:lnTo>
                  <a:pt x="237591" y="172191"/>
                </a:lnTo>
                <a:lnTo>
                  <a:pt x="255164" y="159608"/>
                </a:lnTo>
                <a:lnTo>
                  <a:pt x="259334" y="156110"/>
                </a:lnTo>
                <a:close/>
              </a:path>
              <a:path w="314325" h="220345">
                <a:moveTo>
                  <a:pt x="216255" y="82224"/>
                </a:moveTo>
                <a:lnTo>
                  <a:pt x="216103" y="76585"/>
                </a:lnTo>
                <a:lnTo>
                  <a:pt x="216103" y="82224"/>
                </a:lnTo>
                <a:lnTo>
                  <a:pt x="216255" y="82224"/>
                </a:lnTo>
                <a:close/>
              </a:path>
              <a:path w="314325" h="220345">
                <a:moveTo>
                  <a:pt x="313893" y="220349"/>
                </a:moveTo>
                <a:lnTo>
                  <a:pt x="313893" y="172191"/>
                </a:lnTo>
                <a:lnTo>
                  <a:pt x="237591" y="172191"/>
                </a:lnTo>
                <a:lnTo>
                  <a:pt x="237591" y="220349"/>
                </a:lnTo>
                <a:lnTo>
                  <a:pt x="313893" y="220349"/>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20484" name="object 5"/>
          <p:cNvSpPr>
            <a:spLocks noChangeArrowheads="1"/>
          </p:cNvSpPr>
          <p:nvPr/>
        </p:nvSpPr>
        <p:spPr bwMode="auto">
          <a:xfrm>
            <a:off x="363538" y="330200"/>
            <a:ext cx="355600" cy="34925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0485" name="object 6"/>
          <p:cNvSpPr>
            <a:spLocks noChangeArrowheads="1"/>
          </p:cNvSpPr>
          <p:nvPr/>
        </p:nvSpPr>
        <p:spPr bwMode="auto">
          <a:xfrm>
            <a:off x="793750" y="330200"/>
            <a:ext cx="1408113" cy="103188"/>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object 3"/>
          <p:cNvSpPr>
            <a:spLocks noChangeArrowheads="1"/>
          </p:cNvSpPr>
          <p:nvPr/>
        </p:nvSpPr>
        <p:spPr bwMode="auto">
          <a:xfrm>
            <a:off x="539750" y="936625"/>
            <a:ext cx="1770063" cy="11239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1506" name="object 5"/>
          <p:cNvSpPr>
            <a:spLocks noChangeArrowheads="1"/>
          </p:cNvSpPr>
          <p:nvPr/>
        </p:nvSpPr>
        <p:spPr bwMode="auto">
          <a:xfrm>
            <a:off x="4913313" y="2609850"/>
            <a:ext cx="1724025" cy="11811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1507" name="object 8"/>
          <p:cNvSpPr>
            <a:spLocks noChangeArrowheads="1"/>
          </p:cNvSpPr>
          <p:nvPr/>
        </p:nvSpPr>
        <p:spPr bwMode="auto">
          <a:xfrm>
            <a:off x="6842125" y="330200"/>
            <a:ext cx="355600" cy="34925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1508" name="object 9"/>
          <p:cNvSpPr>
            <a:spLocks noChangeArrowheads="1"/>
          </p:cNvSpPr>
          <p:nvPr/>
        </p:nvSpPr>
        <p:spPr bwMode="auto">
          <a:xfrm>
            <a:off x="5319713" y="330200"/>
            <a:ext cx="1409700" cy="103188"/>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TextBox 9"/>
          <p:cNvSpPr txBox="1"/>
          <p:nvPr/>
        </p:nvSpPr>
        <p:spPr>
          <a:xfrm>
            <a:off x="2559050" y="533400"/>
            <a:ext cx="2819400" cy="369888"/>
          </a:xfrm>
          <a:prstGeom prst="rect">
            <a:avLst/>
          </a:prstGeom>
          <a:noFill/>
        </p:spPr>
        <p:txBody>
          <a:bodyPr>
            <a:spAutoFit/>
          </a:bodyPr>
          <a:lstStyle/>
          <a:p>
            <a:pPr fontAlgn="auto">
              <a:spcBef>
                <a:spcPts val="0"/>
              </a:spcBef>
              <a:spcAft>
                <a:spcPts val="0"/>
              </a:spcAft>
              <a:defRPr/>
            </a:pPr>
            <a:r>
              <a:rPr lang="en-US" dirty="0">
                <a:solidFill>
                  <a:schemeClr val="tx2">
                    <a:lumMod val="60000"/>
                    <a:lumOff val="40000"/>
                  </a:schemeClr>
                </a:solidFill>
                <a:latin typeface="Comic Sans MS" pitchFamily="66" charset="0"/>
              </a:rPr>
              <a:t>UNIVERSAL DESIGN</a:t>
            </a:r>
            <a:endParaRPr lang="en-US" dirty="0">
              <a:solidFill>
                <a:schemeClr val="tx2">
                  <a:lumMod val="60000"/>
                  <a:lumOff val="40000"/>
                </a:schemeClr>
              </a:solidFill>
              <a:latin typeface="Comic Sans MS" pitchFamily="66" charset="0"/>
            </a:endParaRPr>
          </a:p>
        </p:txBody>
      </p:sp>
      <p:sp>
        <p:nvSpPr>
          <p:cNvPr id="14337" name="Rectangle 1"/>
          <p:cNvSpPr>
            <a:spLocks noChangeArrowheads="1"/>
          </p:cNvSpPr>
          <p:nvPr/>
        </p:nvSpPr>
        <p:spPr bwMode="auto">
          <a:xfrm>
            <a:off x="2635250" y="914400"/>
            <a:ext cx="4343400" cy="1200150"/>
          </a:xfrm>
          <a:prstGeom prst="rect">
            <a:avLst/>
          </a:prstGeom>
          <a:noFill/>
          <a:ln w="9525">
            <a:noFill/>
            <a:miter lim="800000"/>
            <a:headEnd/>
            <a:tailEnd/>
          </a:ln>
          <a:effectLst/>
        </p:spPr>
        <p:txBody>
          <a:bodyPr anchor="ctr">
            <a:spAutoFit/>
          </a:bodyPr>
          <a:lstStyle/>
          <a:p>
            <a:pPr algn="just">
              <a:defRPr/>
            </a:pPr>
            <a:r>
              <a:rPr lang="en-US" sz="1200" dirty="0">
                <a:solidFill>
                  <a:schemeClr val="tx2">
                    <a:lumMod val="60000"/>
                    <a:lumOff val="40000"/>
                  </a:schemeClr>
                </a:solidFill>
                <a:latin typeface="Comic Sans MS" pitchFamily="66" charset="0"/>
                <a:ea typeface="Times New Roman" pitchFamily="18" charset="0"/>
                <a:cs typeface="Arial" pitchFamily="34" charset="0"/>
              </a:rPr>
              <a:t>Universal design respects human diversity and promotes the inclusion of all people in all life activities. Also, cause there is a little possibility  that a product or environment can be used by anyone under all conditions, universal design can be considered before as the process rather than as the achievement.</a:t>
            </a:r>
            <a:endParaRPr lang="en-US" dirty="0">
              <a:solidFill>
                <a:schemeClr val="tx2">
                  <a:lumMod val="60000"/>
                  <a:lumOff val="40000"/>
                </a:schemeClr>
              </a:solidFill>
              <a:latin typeface="Comic Sans MS" pitchFamily="66" charset="0"/>
              <a:cs typeface="Arial" pitchFamily="34" charset="0"/>
            </a:endParaRPr>
          </a:p>
        </p:txBody>
      </p:sp>
      <p:sp>
        <p:nvSpPr>
          <p:cNvPr id="14338" name="Rectangle 2"/>
          <p:cNvSpPr>
            <a:spLocks noChangeArrowheads="1"/>
          </p:cNvSpPr>
          <p:nvPr/>
        </p:nvSpPr>
        <p:spPr bwMode="auto">
          <a:xfrm>
            <a:off x="196850" y="2209800"/>
            <a:ext cx="3429000" cy="307975"/>
          </a:xfrm>
          <a:prstGeom prst="rect">
            <a:avLst/>
          </a:prstGeom>
          <a:noFill/>
          <a:ln w="9525">
            <a:noFill/>
            <a:miter lim="800000"/>
            <a:headEnd/>
            <a:tailEnd/>
          </a:ln>
          <a:effectLst/>
        </p:spPr>
        <p:txBody>
          <a:bodyPr anchor="ctr">
            <a:spAutoFit/>
          </a:bodyPr>
          <a:lstStyle/>
          <a:p>
            <a:pPr algn="just">
              <a:defRPr/>
            </a:pPr>
            <a:r>
              <a:rPr lang="en-US" sz="1400" dirty="0">
                <a:solidFill>
                  <a:schemeClr val="tx2">
                    <a:lumMod val="60000"/>
                    <a:lumOff val="40000"/>
                  </a:schemeClr>
                </a:solidFill>
                <a:latin typeface="Comic Sans MS" pitchFamily="66" charset="0"/>
                <a:ea typeface="Times New Roman" pitchFamily="18" charset="0"/>
                <a:cs typeface="Arial" pitchFamily="34" charset="0"/>
              </a:rPr>
              <a:t>Reach of people sitting on wheelchairs</a:t>
            </a:r>
            <a:endParaRPr lang="en-US" sz="1400" dirty="0">
              <a:solidFill>
                <a:schemeClr val="tx2">
                  <a:lumMod val="60000"/>
                  <a:lumOff val="40000"/>
                </a:schemeClr>
              </a:solidFill>
              <a:latin typeface="Comic Sans MS" pitchFamily="66" charset="0"/>
              <a:cs typeface="Arial" pitchFamily="34" charset="0"/>
            </a:endParaRPr>
          </a:p>
        </p:txBody>
      </p:sp>
      <p:sp>
        <p:nvSpPr>
          <p:cNvPr id="14339" name="Rectangle 3"/>
          <p:cNvSpPr>
            <a:spLocks noChangeArrowheads="1"/>
          </p:cNvSpPr>
          <p:nvPr/>
        </p:nvSpPr>
        <p:spPr bwMode="auto">
          <a:xfrm>
            <a:off x="120650" y="2667000"/>
            <a:ext cx="4800600" cy="1384300"/>
          </a:xfrm>
          <a:prstGeom prst="rect">
            <a:avLst/>
          </a:prstGeom>
          <a:noFill/>
          <a:ln w="9525">
            <a:noFill/>
            <a:miter lim="800000"/>
            <a:headEnd/>
            <a:tailEnd/>
          </a:ln>
          <a:effectLst/>
        </p:spPr>
        <p:txBody>
          <a:bodyPr anchor="ctr">
            <a:spAutoFit/>
          </a:bodyPr>
          <a:lstStyle/>
          <a:p>
            <a:pPr algn="just">
              <a:defRPr/>
            </a:pPr>
            <a:r>
              <a:rPr lang="en-US" sz="1400" dirty="0">
                <a:solidFill>
                  <a:schemeClr val="tx2">
                    <a:lumMod val="60000"/>
                    <a:lumOff val="40000"/>
                  </a:schemeClr>
                </a:solidFill>
                <a:latin typeface="Comic Sans MS" pitchFamily="66" charset="0"/>
                <a:ea typeface="Times New Roman" pitchFamily="18" charset="0"/>
                <a:cs typeface="Arial" pitchFamily="34" charset="0"/>
              </a:rPr>
              <a:t>The movement of people in wheelchairs due to the seat position is significantly more difficult, so the reach that they can achieve is significantly reduced. Here one has to distinguish those who have upper extremities healthy than those in whom these parts of the body are ill. </a:t>
            </a:r>
            <a:endParaRPr lang="en-US" sz="1400" dirty="0">
              <a:solidFill>
                <a:schemeClr val="tx2">
                  <a:lumMod val="60000"/>
                  <a:lumOff val="40000"/>
                </a:schemeClr>
              </a:solidFill>
              <a:latin typeface="Comic Sans MS" pitchFamily="66" charset="0"/>
              <a:cs typeface="Arial" pitchFamily="34" charset="0"/>
            </a:endParaRPr>
          </a:p>
        </p:txBody>
      </p:sp>
      <p:sp>
        <p:nvSpPr>
          <p:cNvPr id="14340" name="Rectangle 4"/>
          <p:cNvSpPr>
            <a:spLocks noChangeArrowheads="1"/>
          </p:cNvSpPr>
          <p:nvPr/>
        </p:nvSpPr>
        <p:spPr bwMode="auto">
          <a:xfrm>
            <a:off x="120650" y="3962400"/>
            <a:ext cx="6858000" cy="954088"/>
          </a:xfrm>
          <a:prstGeom prst="rect">
            <a:avLst/>
          </a:prstGeom>
          <a:noFill/>
          <a:ln w="9525">
            <a:noFill/>
            <a:miter lim="800000"/>
            <a:headEnd/>
            <a:tailEnd/>
          </a:ln>
          <a:effectLst/>
        </p:spPr>
        <p:txBody>
          <a:bodyPr anchor="ctr">
            <a:spAutoFit/>
          </a:bodyPr>
          <a:lstStyle/>
          <a:p>
            <a:pPr algn="just">
              <a:defRPr/>
            </a:pPr>
            <a:r>
              <a:rPr lang="en-US" sz="1400" dirty="0">
                <a:solidFill>
                  <a:schemeClr val="tx2">
                    <a:lumMod val="60000"/>
                    <a:lumOff val="40000"/>
                  </a:schemeClr>
                </a:solidFill>
                <a:latin typeface="Comic Sans MS" pitchFamily="66" charset="0"/>
                <a:ea typeface="Times New Roman" pitchFamily="18" charset="0"/>
                <a:cs typeface="Arial" pitchFamily="34" charset="0"/>
              </a:rPr>
              <a:t>In people with ill upper extremities the reach is already reduced due to the illness itself, which is further enhanced by sitting in wheelchairs. It is difficult and uncertain to talk about their reach, because it determines the type and degree of each disease in particular.</a:t>
            </a:r>
            <a:endParaRPr lang="en-US" sz="1400" dirty="0">
              <a:solidFill>
                <a:schemeClr val="tx2">
                  <a:lumMod val="60000"/>
                  <a:lumOff val="40000"/>
                </a:schemeClr>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object 3"/>
          <p:cNvSpPr>
            <a:spLocks noChangeArrowheads="1"/>
          </p:cNvSpPr>
          <p:nvPr/>
        </p:nvSpPr>
        <p:spPr bwMode="auto">
          <a:xfrm>
            <a:off x="534988" y="1565275"/>
            <a:ext cx="979487" cy="885825"/>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2530" name="object 6"/>
          <p:cNvSpPr>
            <a:spLocks noChangeArrowheads="1"/>
          </p:cNvSpPr>
          <p:nvPr/>
        </p:nvSpPr>
        <p:spPr bwMode="auto">
          <a:xfrm>
            <a:off x="384175" y="4746625"/>
            <a:ext cx="320675" cy="217488"/>
          </a:xfrm>
          <a:custGeom>
            <a:avLst/>
            <a:gdLst>
              <a:gd name="T0" fmla="*/ 0 w 321309"/>
              <a:gd name="T1" fmla="*/ 0 h 217170"/>
              <a:gd name="T2" fmla="*/ 321309 w 321309"/>
              <a:gd name="T3" fmla="*/ 217170 h 217170"/>
            </a:gdLst>
            <a:ahLst/>
            <a:cxnLst/>
            <a:rect l="T0" t="T1" r="T2" b="T3"/>
            <a:pathLst>
              <a:path w="321309" h="217170">
                <a:moveTo>
                  <a:pt x="88747" y="216712"/>
                </a:moveTo>
                <a:lnTo>
                  <a:pt x="88747" y="0"/>
                </a:lnTo>
                <a:lnTo>
                  <a:pt x="0" y="0"/>
                </a:lnTo>
                <a:lnTo>
                  <a:pt x="0" y="40233"/>
                </a:lnTo>
                <a:lnTo>
                  <a:pt x="38150" y="40233"/>
                </a:lnTo>
                <a:lnTo>
                  <a:pt x="38150" y="216712"/>
                </a:lnTo>
                <a:lnTo>
                  <a:pt x="88747" y="216712"/>
                </a:lnTo>
                <a:close/>
              </a:path>
              <a:path w="321309" h="217170">
                <a:moveTo>
                  <a:pt x="300177" y="216712"/>
                </a:moveTo>
                <a:lnTo>
                  <a:pt x="300177" y="0"/>
                </a:lnTo>
                <a:lnTo>
                  <a:pt x="248970" y="0"/>
                </a:lnTo>
                <a:lnTo>
                  <a:pt x="156108" y="136499"/>
                </a:lnTo>
                <a:lnTo>
                  <a:pt x="156108" y="177393"/>
                </a:lnTo>
                <a:lnTo>
                  <a:pt x="207314" y="177393"/>
                </a:lnTo>
                <a:lnTo>
                  <a:pt x="207314" y="136499"/>
                </a:lnTo>
                <a:lnTo>
                  <a:pt x="254304" y="64312"/>
                </a:lnTo>
                <a:lnTo>
                  <a:pt x="254304" y="216712"/>
                </a:lnTo>
                <a:lnTo>
                  <a:pt x="300177" y="216712"/>
                </a:lnTo>
                <a:close/>
              </a:path>
              <a:path w="321309" h="217170">
                <a:moveTo>
                  <a:pt x="254304" y="216712"/>
                </a:moveTo>
                <a:lnTo>
                  <a:pt x="254304" y="64312"/>
                </a:lnTo>
                <a:lnTo>
                  <a:pt x="252526" y="136499"/>
                </a:lnTo>
                <a:lnTo>
                  <a:pt x="207314" y="136499"/>
                </a:lnTo>
                <a:lnTo>
                  <a:pt x="207314" y="177393"/>
                </a:lnTo>
                <a:lnTo>
                  <a:pt x="248970" y="177393"/>
                </a:lnTo>
                <a:lnTo>
                  <a:pt x="248970" y="216712"/>
                </a:lnTo>
                <a:lnTo>
                  <a:pt x="254304" y="216712"/>
                </a:lnTo>
                <a:close/>
              </a:path>
              <a:path w="321309" h="217170">
                <a:moveTo>
                  <a:pt x="321005" y="177393"/>
                </a:moveTo>
                <a:lnTo>
                  <a:pt x="321005" y="134721"/>
                </a:lnTo>
                <a:lnTo>
                  <a:pt x="300177" y="134721"/>
                </a:lnTo>
                <a:lnTo>
                  <a:pt x="300177" y="177393"/>
                </a:lnTo>
                <a:lnTo>
                  <a:pt x="321005" y="177393"/>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22531" name="object 7"/>
          <p:cNvSpPr>
            <a:spLocks noChangeArrowheads="1"/>
          </p:cNvSpPr>
          <p:nvPr/>
        </p:nvSpPr>
        <p:spPr bwMode="auto">
          <a:xfrm>
            <a:off x="363538" y="330200"/>
            <a:ext cx="355600" cy="34925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2532" name="object 8"/>
          <p:cNvSpPr>
            <a:spLocks noChangeArrowheads="1"/>
          </p:cNvSpPr>
          <p:nvPr/>
        </p:nvSpPr>
        <p:spPr bwMode="auto">
          <a:xfrm>
            <a:off x="793750" y="330200"/>
            <a:ext cx="1408113" cy="103188"/>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3313" name="Rectangle 1"/>
          <p:cNvSpPr>
            <a:spLocks noChangeArrowheads="1"/>
          </p:cNvSpPr>
          <p:nvPr/>
        </p:nvSpPr>
        <p:spPr bwMode="auto">
          <a:xfrm>
            <a:off x="425450" y="762000"/>
            <a:ext cx="6858000" cy="430213"/>
          </a:xfrm>
          <a:prstGeom prst="rect">
            <a:avLst/>
          </a:prstGeom>
          <a:noFill/>
          <a:ln w="9525">
            <a:noFill/>
            <a:miter lim="800000"/>
            <a:headEnd/>
            <a:tailEnd/>
          </a:ln>
          <a:effectLst/>
        </p:spPr>
        <p:txBody>
          <a:bodyPr anchor="ctr">
            <a:spAutoFit/>
          </a:bodyPr>
          <a:lstStyle/>
          <a:p>
            <a:pPr algn="just">
              <a:defRPr/>
            </a:pPr>
            <a:r>
              <a:rPr lang="en-US" sz="1100" dirty="0">
                <a:solidFill>
                  <a:schemeClr val="tx2">
                    <a:lumMod val="60000"/>
                    <a:lumOff val="40000"/>
                  </a:schemeClr>
                </a:solidFill>
                <a:latin typeface="Comic Sans MS" pitchFamily="66" charset="0"/>
                <a:ea typeface="Times New Roman" pitchFamily="18" charset="0"/>
                <a:cs typeface="Arial" pitchFamily="34" charset="0"/>
              </a:rPr>
              <a:t>Reaching with your hand in front of you is desirable to be at a height of 110 cm. Reaching a hand in height is desirable to be at a height of 160 cm.</a:t>
            </a:r>
            <a:endParaRPr lang="en-US" sz="1100" dirty="0">
              <a:solidFill>
                <a:schemeClr val="tx2">
                  <a:lumMod val="60000"/>
                  <a:lumOff val="40000"/>
                </a:schemeClr>
              </a:solidFill>
              <a:latin typeface="Comic Sans MS" pitchFamily="66" charset="0"/>
              <a:cs typeface="Arial" pitchFamily="34" charset="0"/>
            </a:endParaRPr>
          </a:p>
        </p:txBody>
      </p:sp>
      <p:sp>
        <p:nvSpPr>
          <p:cNvPr id="11" name="TextBox 10"/>
          <p:cNvSpPr txBox="1"/>
          <p:nvPr/>
        </p:nvSpPr>
        <p:spPr>
          <a:xfrm>
            <a:off x="425450" y="1143000"/>
            <a:ext cx="6553200" cy="276225"/>
          </a:xfrm>
          <a:prstGeom prst="rect">
            <a:avLst/>
          </a:prstGeom>
          <a:noFill/>
        </p:spPr>
        <p:txBody>
          <a:bodyPr>
            <a:spAutoFit/>
          </a:bodyPr>
          <a:lstStyle/>
          <a:p>
            <a:pPr fontAlgn="auto">
              <a:spcBef>
                <a:spcPts val="0"/>
              </a:spcBef>
              <a:spcAft>
                <a:spcPts val="0"/>
              </a:spcAft>
              <a:defRPr/>
            </a:pPr>
            <a:r>
              <a:rPr lang="en-US" sz="1200" b="1" dirty="0">
                <a:solidFill>
                  <a:schemeClr val="tx2">
                    <a:lumMod val="60000"/>
                    <a:lumOff val="40000"/>
                  </a:schemeClr>
                </a:solidFill>
                <a:latin typeface="Comic Sans MS" pitchFamily="66" charset="0"/>
              </a:rPr>
              <a:t>Space required for performing various types of turns for a standard wheelchair</a:t>
            </a:r>
          </a:p>
        </p:txBody>
      </p:sp>
      <p:sp>
        <p:nvSpPr>
          <p:cNvPr id="13314" name="Rectangle 2"/>
          <p:cNvSpPr>
            <a:spLocks noChangeArrowheads="1"/>
          </p:cNvSpPr>
          <p:nvPr/>
        </p:nvSpPr>
        <p:spPr bwMode="auto">
          <a:xfrm>
            <a:off x="1873250" y="1524000"/>
            <a:ext cx="5410200" cy="830263"/>
          </a:xfrm>
          <a:prstGeom prst="rect">
            <a:avLst/>
          </a:prstGeom>
          <a:noFill/>
          <a:ln w="9525">
            <a:noFill/>
            <a:miter lim="800000"/>
            <a:headEnd/>
            <a:tailEnd/>
          </a:ln>
          <a:effectLst/>
        </p:spPr>
        <p:txBody>
          <a:bodyPr anchor="ctr">
            <a:spAutoFit/>
          </a:bodyPr>
          <a:lstStyle/>
          <a:p>
            <a:pPr algn="just">
              <a:defRPr/>
            </a:pPr>
            <a:r>
              <a:rPr lang="en-US" sz="1200" dirty="0">
                <a:solidFill>
                  <a:schemeClr val="tx2">
                    <a:lumMod val="60000"/>
                    <a:lumOff val="40000"/>
                  </a:schemeClr>
                </a:solidFill>
                <a:latin typeface="Comic Sans MS" pitchFamily="66" charset="0"/>
                <a:ea typeface="Times New Roman" pitchFamily="18" charset="0"/>
                <a:cs typeface="Arial" pitchFamily="34" charset="0"/>
              </a:rPr>
              <a:t>Wheelchairs can be rotated by 90, 180 and 360 degrees.  Users of wheelchairs usually use turns of 90 and 180 degrees. 360 degree rotation is performed very rarely and is not common, but it is possible and needs to be analyzed. </a:t>
            </a:r>
            <a:endParaRPr lang="en-US" sz="1200" dirty="0">
              <a:solidFill>
                <a:schemeClr val="tx2">
                  <a:lumMod val="60000"/>
                  <a:lumOff val="40000"/>
                </a:schemeClr>
              </a:solidFill>
              <a:latin typeface="Comic Sans MS" pitchFamily="66" charset="0"/>
              <a:cs typeface="Arial" pitchFamily="34" charset="0"/>
            </a:endParaRPr>
          </a:p>
        </p:txBody>
      </p:sp>
      <p:sp>
        <p:nvSpPr>
          <p:cNvPr id="13315" name="Rectangle 3"/>
          <p:cNvSpPr>
            <a:spLocks noChangeArrowheads="1"/>
          </p:cNvSpPr>
          <p:nvPr/>
        </p:nvSpPr>
        <p:spPr bwMode="auto">
          <a:xfrm>
            <a:off x="501650" y="2667000"/>
            <a:ext cx="6781800" cy="1938338"/>
          </a:xfrm>
          <a:prstGeom prst="rect">
            <a:avLst/>
          </a:prstGeom>
          <a:noFill/>
          <a:ln w="9525">
            <a:noFill/>
            <a:miter lim="800000"/>
            <a:headEnd/>
            <a:tailEnd/>
          </a:ln>
          <a:effectLst/>
        </p:spPr>
        <p:txBody>
          <a:bodyPr anchor="ctr">
            <a:spAutoFit/>
          </a:bodyPr>
          <a:lstStyle/>
          <a:p>
            <a:pPr algn="just">
              <a:defRPr/>
            </a:pPr>
            <a:r>
              <a:rPr lang="en-US" sz="1200" dirty="0">
                <a:solidFill>
                  <a:schemeClr val="tx2">
                    <a:lumMod val="60000"/>
                    <a:lumOff val="40000"/>
                  </a:schemeClr>
                </a:solidFill>
                <a:latin typeface="Comic Sans MS" pitchFamily="66" charset="0"/>
                <a:ea typeface="Times New Roman" pitchFamily="18" charset="0"/>
                <a:cs typeface="Arial" pitchFamily="34" charset="0"/>
              </a:rPr>
              <a:t>All listed rotations, depending on which category of immobile people is in question, can be worked in two ways.</a:t>
            </a:r>
            <a:endParaRPr lang="en-US" sz="1200" dirty="0">
              <a:solidFill>
                <a:schemeClr val="tx2">
                  <a:lumMod val="60000"/>
                  <a:lumOff val="40000"/>
                </a:schemeClr>
              </a:solidFill>
              <a:latin typeface="Comic Sans MS" pitchFamily="66" charset="0"/>
              <a:cs typeface="Arial" pitchFamily="34" charset="0"/>
            </a:endParaRPr>
          </a:p>
          <a:p>
            <a:pPr algn="just" eaLnBrk="0" hangingPunct="0">
              <a:defRPr/>
            </a:pPr>
            <a:endParaRPr lang="en-US" sz="1200" dirty="0">
              <a:solidFill>
                <a:schemeClr val="tx2">
                  <a:lumMod val="60000"/>
                  <a:lumOff val="40000"/>
                </a:schemeClr>
              </a:solidFill>
              <a:latin typeface="Comic Sans MS" pitchFamily="66" charset="0"/>
              <a:ea typeface="Times New Roman" pitchFamily="18" charset="0"/>
              <a:cs typeface="Arial" pitchFamily="34" charset="0"/>
            </a:endParaRPr>
          </a:p>
          <a:p>
            <a:pPr algn="just" eaLnBrk="0" hangingPunct="0">
              <a:defRPr/>
            </a:pPr>
            <a:r>
              <a:rPr lang="en-US" sz="1200" dirty="0">
                <a:solidFill>
                  <a:schemeClr val="tx2">
                    <a:lumMod val="60000"/>
                    <a:lumOff val="40000"/>
                  </a:schemeClr>
                </a:solidFill>
                <a:latin typeface="Comic Sans MS" pitchFamily="66" charset="0"/>
                <a:ea typeface="Times New Roman" pitchFamily="18" charset="0"/>
                <a:cs typeface="Arial" pitchFamily="34" charset="0"/>
              </a:rPr>
              <a:t>First way : Serving in turning wheelchairs with both hands and turning the drive wheels in the opposite directions – used by people who have both hands healthy. The turning in this way requires less space and is easier to perform.</a:t>
            </a:r>
            <a:endParaRPr lang="en-US" sz="1200" dirty="0">
              <a:solidFill>
                <a:schemeClr val="tx2">
                  <a:lumMod val="60000"/>
                  <a:lumOff val="40000"/>
                </a:schemeClr>
              </a:solidFill>
              <a:latin typeface="Comic Sans MS" pitchFamily="66" charset="0"/>
              <a:cs typeface="Arial" pitchFamily="34" charset="0"/>
            </a:endParaRPr>
          </a:p>
          <a:p>
            <a:pPr algn="just" eaLnBrk="0" hangingPunct="0">
              <a:defRPr/>
            </a:pPr>
            <a:endParaRPr lang="en-US" sz="1200" dirty="0">
              <a:solidFill>
                <a:schemeClr val="tx2">
                  <a:lumMod val="60000"/>
                  <a:lumOff val="40000"/>
                </a:schemeClr>
              </a:solidFill>
              <a:latin typeface="Comic Sans MS" pitchFamily="66" charset="0"/>
              <a:ea typeface="Times New Roman" pitchFamily="18" charset="0"/>
              <a:cs typeface="Arial" pitchFamily="34" charset="0"/>
            </a:endParaRPr>
          </a:p>
          <a:p>
            <a:pPr algn="just" eaLnBrk="0" hangingPunct="0">
              <a:defRPr/>
            </a:pPr>
            <a:r>
              <a:rPr lang="en-US" sz="1200" dirty="0">
                <a:solidFill>
                  <a:schemeClr val="tx2">
                    <a:lumMod val="60000"/>
                    <a:lumOff val="40000"/>
                  </a:schemeClr>
                </a:solidFill>
                <a:latin typeface="Comic Sans MS" pitchFamily="66" charset="0"/>
                <a:ea typeface="Times New Roman" pitchFamily="18" charset="0"/>
                <a:cs typeface="Arial" pitchFamily="34" charset="0"/>
              </a:rPr>
              <a:t>For single-handed rotation of 180 degrees standard wheelchairs it takes 161cm x 180 cm, and for a turn of 360 degrees, minimum 190 cm x 190 cm. It is desirable to increase the minimum dimensions by 5 – 8 cm.</a:t>
            </a:r>
            <a:endParaRPr lang="en-US" sz="1200" dirty="0">
              <a:solidFill>
                <a:schemeClr val="tx2">
                  <a:lumMod val="60000"/>
                  <a:lumOff val="40000"/>
                </a:schemeClr>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object 2"/>
          <p:cNvSpPr>
            <a:spLocks noChangeArrowheads="1"/>
          </p:cNvSpPr>
          <p:nvPr/>
        </p:nvSpPr>
        <p:spPr bwMode="auto">
          <a:xfrm>
            <a:off x="5703888" y="762000"/>
            <a:ext cx="1316037" cy="1509713"/>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3554" name="object 3"/>
          <p:cNvSpPr>
            <a:spLocks noChangeArrowheads="1"/>
          </p:cNvSpPr>
          <p:nvPr/>
        </p:nvSpPr>
        <p:spPr bwMode="auto">
          <a:xfrm>
            <a:off x="6884988" y="4746625"/>
            <a:ext cx="319087" cy="220663"/>
          </a:xfrm>
          <a:custGeom>
            <a:avLst/>
            <a:gdLst>
              <a:gd name="T0" fmla="*/ 0 w 319404"/>
              <a:gd name="T1" fmla="*/ 0 h 220979"/>
              <a:gd name="T2" fmla="*/ 319404 w 319404"/>
              <a:gd name="T3" fmla="*/ 220979 h 220979"/>
            </a:gdLst>
            <a:ahLst/>
            <a:cxnLst/>
            <a:rect l="T0" t="T1" r="T2" b="T3"/>
            <a:pathLst>
              <a:path w="319404" h="220979">
                <a:moveTo>
                  <a:pt x="88747" y="216712"/>
                </a:moveTo>
                <a:lnTo>
                  <a:pt x="88747" y="0"/>
                </a:lnTo>
                <a:lnTo>
                  <a:pt x="0" y="0"/>
                </a:lnTo>
                <a:lnTo>
                  <a:pt x="0" y="40233"/>
                </a:lnTo>
                <a:lnTo>
                  <a:pt x="38150" y="40233"/>
                </a:lnTo>
                <a:lnTo>
                  <a:pt x="38150" y="216712"/>
                </a:lnTo>
                <a:lnTo>
                  <a:pt x="88747" y="216712"/>
                </a:lnTo>
                <a:close/>
              </a:path>
              <a:path w="319404" h="220979">
                <a:moveTo>
                  <a:pt x="265430" y="216568"/>
                </a:moveTo>
                <a:lnTo>
                  <a:pt x="265430" y="151536"/>
                </a:lnTo>
                <a:lnTo>
                  <a:pt x="262229" y="158699"/>
                </a:lnTo>
                <a:lnTo>
                  <a:pt x="249428" y="169976"/>
                </a:lnTo>
                <a:lnTo>
                  <a:pt x="242163" y="172821"/>
                </a:lnTo>
                <a:lnTo>
                  <a:pt x="229158" y="172821"/>
                </a:lnTo>
                <a:lnTo>
                  <a:pt x="224536" y="171602"/>
                </a:lnTo>
                <a:lnTo>
                  <a:pt x="215900" y="166725"/>
                </a:lnTo>
                <a:lnTo>
                  <a:pt x="212394" y="163220"/>
                </a:lnTo>
                <a:lnTo>
                  <a:pt x="209702" y="158546"/>
                </a:lnTo>
                <a:lnTo>
                  <a:pt x="154279" y="158546"/>
                </a:lnTo>
                <a:lnTo>
                  <a:pt x="170281" y="193497"/>
                </a:lnTo>
                <a:lnTo>
                  <a:pt x="173380" y="196596"/>
                </a:lnTo>
                <a:lnTo>
                  <a:pt x="177647" y="201371"/>
                </a:lnTo>
                <a:lnTo>
                  <a:pt x="212039" y="219303"/>
                </a:lnTo>
                <a:lnTo>
                  <a:pt x="233832" y="220924"/>
                </a:lnTo>
                <a:lnTo>
                  <a:pt x="248030" y="220150"/>
                </a:lnTo>
                <a:lnTo>
                  <a:pt x="262058" y="217658"/>
                </a:lnTo>
                <a:lnTo>
                  <a:pt x="265430" y="216568"/>
                </a:lnTo>
                <a:close/>
              </a:path>
              <a:path w="319404" h="220979">
                <a:moveTo>
                  <a:pt x="300888" y="43281"/>
                </a:moveTo>
                <a:lnTo>
                  <a:pt x="300888" y="0"/>
                </a:lnTo>
                <a:lnTo>
                  <a:pt x="182321" y="0"/>
                </a:lnTo>
                <a:lnTo>
                  <a:pt x="162661" y="121310"/>
                </a:lnTo>
                <a:lnTo>
                  <a:pt x="206146" y="133197"/>
                </a:lnTo>
                <a:lnTo>
                  <a:pt x="209194" y="126644"/>
                </a:lnTo>
                <a:lnTo>
                  <a:pt x="213410" y="121615"/>
                </a:lnTo>
                <a:lnTo>
                  <a:pt x="217424" y="119054"/>
                </a:lnTo>
                <a:lnTo>
                  <a:pt x="217424" y="76098"/>
                </a:lnTo>
                <a:lnTo>
                  <a:pt x="224586" y="43281"/>
                </a:lnTo>
                <a:lnTo>
                  <a:pt x="300888" y="43281"/>
                </a:lnTo>
                <a:close/>
              </a:path>
              <a:path w="319404" h="220979">
                <a:moveTo>
                  <a:pt x="319379" y="149453"/>
                </a:moveTo>
                <a:lnTo>
                  <a:pt x="319379" y="141782"/>
                </a:lnTo>
                <a:lnTo>
                  <a:pt x="319037" y="134096"/>
                </a:lnTo>
                <a:lnTo>
                  <a:pt x="303464" y="94083"/>
                </a:lnTo>
                <a:lnTo>
                  <a:pt x="270648" y="70532"/>
                </a:lnTo>
                <a:lnTo>
                  <a:pt x="250545" y="67360"/>
                </a:lnTo>
                <a:lnTo>
                  <a:pt x="242155" y="67904"/>
                </a:lnTo>
                <a:lnTo>
                  <a:pt x="233832" y="69538"/>
                </a:lnTo>
                <a:lnTo>
                  <a:pt x="225585" y="72268"/>
                </a:lnTo>
                <a:lnTo>
                  <a:pt x="217424" y="76098"/>
                </a:lnTo>
                <a:lnTo>
                  <a:pt x="217424" y="119054"/>
                </a:lnTo>
                <a:lnTo>
                  <a:pt x="224028" y="114808"/>
                </a:lnTo>
                <a:lnTo>
                  <a:pt x="229768" y="113080"/>
                </a:lnTo>
                <a:lnTo>
                  <a:pt x="242976" y="113080"/>
                </a:lnTo>
                <a:lnTo>
                  <a:pt x="249326" y="115366"/>
                </a:lnTo>
                <a:lnTo>
                  <a:pt x="260654" y="124561"/>
                </a:lnTo>
                <a:lnTo>
                  <a:pt x="264058" y="130606"/>
                </a:lnTo>
                <a:lnTo>
                  <a:pt x="265125" y="138074"/>
                </a:lnTo>
                <a:lnTo>
                  <a:pt x="265328" y="139192"/>
                </a:lnTo>
                <a:lnTo>
                  <a:pt x="265430" y="216568"/>
                </a:lnTo>
                <a:lnTo>
                  <a:pt x="274914" y="213500"/>
                </a:lnTo>
                <a:lnTo>
                  <a:pt x="286613" y="207670"/>
                </a:lnTo>
                <a:lnTo>
                  <a:pt x="311688" y="178259"/>
                </a:lnTo>
                <a:lnTo>
                  <a:pt x="318363" y="156921"/>
                </a:lnTo>
                <a:lnTo>
                  <a:pt x="319379" y="149453"/>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23555" name="object 4"/>
          <p:cNvSpPr>
            <a:spLocks noChangeArrowheads="1"/>
          </p:cNvSpPr>
          <p:nvPr/>
        </p:nvSpPr>
        <p:spPr bwMode="auto">
          <a:xfrm>
            <a:off x="6842125" y="330200"/>
            <a:ext cx="355600" cy="34925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3556" name="object 5"/>
          <p:cNvSpPr>
            <a:spLocks noChangeArrowheads="1"/>
          </p:cNvSpPr>
          <p:nvPr/>
        </p:nvSpPr>
        <p:spPr bwMode="auto">
          <a:xfrm>
            <a:off x="5319713" y="330200"/>
            <a:ext cx="1409700" cy="103188"/>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3557" name="object 6"/>
          <p:cNvSpPr>
            <a:spLocks noChangeArrowheads="1"/>
          </p:cNvSpPr>
          <p:nvPr/>
        </p:nvSpPr>
        <p:spPr bwMode="auto">
          <a:xfrm>
            <a:off x="758825" y="1700213"/>
            <a:ext cx="2938463" cy="2208212"/>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3558" name="object 7"/>
          <p:cNvSpPr>
            <a:spLocks noChangeArrowheads="1"/>
          </p:cNvSpPr>
          <p:nvPr/>
        </p:nvSpPr>
        <p:spPr bwMode="auto">
          <a:xfrm>
            <a:off x="3352800" y="2444750"/>
            <a:ext cx="3167063" cy="2381250"/>
          </a:xfrm>
          <a:prstGeom prst="rect">
            <a:avLst/>
          </a:prstGeom>
          <a:blipFill dpi="0" rotWithShape="1">
            <a:blip r:embed="rId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TextBox 9"/>
          <p:cNvSpPr txBox="1"/>
          <p:nvPr/>
        </p:nvSpPr>
        <p:spPr>
          <a:xfrm>
            <a:off x="577850" y="457200"/>
            <a:ext cx="3505200" cy="369888"/>
          </a:xfrm>
          <a:prstGeom prst="rect">
            <a:avLst/>
          </a:prstGeom>
          <a:noFill/>
        </p:spPr>
        <p:txBody>
          <a:bodyPr>
            <a:spAutoFit/>
          </a:bodyPr>
          <a:lstStyle/>
          <a:p>
            <a:pPr fontAlgn="auto">
              <a:spcBef>
                <a:spcPts val="0"/>
              </a:spcBef>
              <a:spcAft>
                <a:spcPts val="0"/>
              </a:spcAft>
              <a:defRPr/>
            </a:pPr>
            <a:r>
              <a:rPr lang="en-US" dirty="0">
                <a:solidFill>
                  <a:schemeClr val="tx2">
                    <a:lumMod val="60000"/>
                    <a:lumOff val="40000"/>
                  </a:schemeClr>
                </a:solidFill>
                <a:latin typeface="Comic Sans MS" pitchFamily="66" charset="0"/>
              </a:rPr>
              <a:t>P</a:t>
            </a:r>
            <a:r>
              <a:rPr lang="en-US" dirty="0">
                <a:solidFill>
                  <a:schemeClr val="tx2">
                    <a:lumMod val="60000"/>
                    <a:lumOff val="40000"/>
                  </a:schemeClr>
                </a:solidFill>
                <a:latin typeface="Comic Sans MS" pitchFamily="66" charset="0"/>
              </a:rPr>
              <a:t>ositive </a:t>
            </a:r>
            <a:r>
              <a:rPr lang="en-US" dirty="0">
                <a:solidFill>
                  <a:schemeClr val="tx2">
                    <a:lumMod val="60000"/>
                    <a:lumOff val="40000"/>
                  </a:schemeClr>
                </a:solidFill>
                <a:latin typeface="Comic Sans MS" pitchFamily="66" charset="0"/>
              </a:rPr>
              <a:t>example</a:t>
            </a:r>
          </a:p>
        </p:txBody>
      </p:sp>
      <p:sp>
        <p:nvSpPr>
          <p:cNvPr id="12289" name="Rectangle 1"/>
          <p:cNvSpPr>
            <a:spLocks noChangeArrowheads="1"/>
          </p:cNvSpPr>
          <p:nvPr/>
        </p:nvSpPr>
        <p:spPr bwMode="auto">
          <a:xfrm>
            <a:off x="577850" y="838200"/>
            <a:ext cx="4495800" cy="646113"/>
          </a:xfrm>
          <a:prstGeom prst="rect">
            <a:avLst/>
          </a:prstGeom>
          <a:noFill/>
          <a:ln w="9525">
            <a:noFill/>
            <a:miter lim="800000"/>
            <a:headEnd/>
            <a:tailEnd/>
          </a:ln>
          <a:effectLst/>
        </p:spPr>
        <p:txBody>
          <a:bodyPr anchor="ctr">
            <a:spAutoFit/>
          </a:bodyPr>
          <a:lstStyle/>
          <a:p>
            <a:pPr algn="just">
              <a:defRPr/>
            </a:pPr>
            <a:r>
              <a:rPr lang="en-US" sz="1200" dirty="0">
                <a:solidFill>
                  <a:schemeClr val="tx2">
                    <a:lumMod val="60000"/>
                    <a:lumOff val="40000"/>
                  </a:schemeClr>
                </a:solidFill>
                <a:latin typeface="Comic Sans MS" pitchFamily="66" charset="0"/>
                <a:ea typeface="Times New Roman" pitchFamily="18" charset="0"/>
                <a:cs typeface="Arial" pitchFamily="34" charset="0"/>
              </a:rPr>
              <a:t>The crane can pull in under the bed, because  there is enough space for crane and space for wheelchair (the bed is at a sufficient height in relation to the floor)</a:t>
            </a:r>
            <a:endParaRPr lang="en-US" sz="1200" dirty="0">
              <a:solidFill>
                <a:schemeClr val="tx2">
                  <a:lumMod val="60000"/>
                  <a:lumOff val="40000"/>
                </a:schemeClr>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object 2"/>
          <p:cNvSpPr>
            <a:spLocks noChangeArrowheads="1"/>
          </p:cNvSpPr>
          <p:nvPr/>
        </p:nvSpPr>
        <p:spPr bwMode="auto">
          <a:xfrm>
            <a:off x="384175" y="4746625"/>
            <a:ext cx="319088" cy="220663"/>
          </a:xfrm>
          <a:custGeom>
            <a:avLst/>
            <a:gdLst>
              <a:gd name="T0" fmla="*/ 0 w 319405"/>
              <a:gd name="T1" fmla="*/ 0 h 220979"/>
              <a:gd name="T2" fmla="*/ 319405 w 319405"/>
              <a:gd name="T3" fmla="*/ 220979 h 220979"/>
            </a:gdLst>
            <a:ahLst/>
            <a:cxnLst/>
            <a:rect l="T0" t="T1" r="T2" b="T3"/>
            <a:pathLst>
              <a:path w="319405" h="220979">
                <a:moveTo>
                  <a:pt x="88747" y="216712"/>
                </a:moveTo>
                <a:lnTo>
                  <a:pt x="88747" y="0"/>
                </a:lnTo>
                <a:lnTo>
                  <a:pt x="0" y="0"/>
                </a:lnTo>
                <a:lnTo>
                  <a:pt x="0" y="40233"/>
                </a:lnTo>
                <a:lnTo>
                  <a:pt x="38150" y="40233"/>
                </a:lnTo>
                <a:lnTo>
                  <a:pt x="38150" y="216712"/>
                </a:lnTo>
                <a:lnTo>
                  <a:pt x="88747" y="216712"/>
                </a:lnTo>
                <a:close/>
              </a:path>
              <a:path w="319405" h="220979">
                <a:moveTo>
                  <a:pt x="290017" y="0"/>
                </a:moveTo>
                <a:lnTo>
                  <a:pt x="230428" y="0"/>
                </a:lnTo>
                <a:lnTo>
                  <a:pt x="182778" y="71475"/>
                </a:lnTo>
                <a:lnTo>
                  <a:pt x="161442" y="109169"/>
                </a:lnTo>
                <a:lnTo>
                  <a:pt x="156006" y="133045"/>
                </a:lnTo>
                <a:lnTo>
                  <a:pt x="156006" y="139395"/>
                </a:lnTo>
                <a:lnTo>
                  <a:pt x="167885" y="182201"/>
                </a:lnTo>
                <a:lnTo>
                  <a:pt x="194614" y="209753"/>
                </a:lnTo>
                <a:lnTo>
                  <a:pt x="207213" y="215765"/>
                </a:lnTo>
                <a:lnTo>
                  <a:pt x="207213" y="135890"/>
                </a:lnTo>
                <a:lnTo>
                  <a:pt x="208686" y="129895"/>
                </a:lnTo>
                <a:lnTo>
                  <a:pt x="232664" y="110286"/>
                </a:lnTo>
                <a:lnTo>
                  <a:pt x="240588" y="110286"/>
                </a:lnTo>
                <a:lnTo>
                  <a:pt x="240588" y="68478"/>
                </a:lnTo>
                <a:lnTo>
                  <a:pt x="290017" y="0"/>
                </a:lnTo>
                <a:close/>
              </a:path>
              <a:path w="319405" h="220979">
                <a:moveTo>
                  <a:pt x="265430" y="216292"/>
                </a:moveTo>
                <a:lnTo>
                  <a:pt x="265430" y="145745"/>
                </a:lnTo>
                <a:lnTo>
                  <a:pt x="263956" y="151180"/>
                </a:lnTo>
                <a:lnTo>
                  <a:pt x="261061" y="155702"/>
                </a:lnTo>
                <a:lnTo>
                  <a:pt x="258114" y="160223"/>
                </a:lnTo>
                <a:lnTo>
                  <a:pt x="254304" y="163626"/>
                </a:lnTo>
                <a:lnTo>
                  <a:pt x="244856" y="168300"/>
                </a:lnTo>
                <a:lnTo>
                  <a:pt x="239928" y="169468"/>
                </a:lnTo>
                <a:lnTo>
                  <a:pt x="227736" y="169468"/>
                </a:lnTo>
                <a:lnTo>
                  <a:pt x="221538" y="167182"/>
                </a:lnTo>
                <a:lnTo>
                  <a:pt x="216306" y="162610"/>
                </a:lnTo>
                <a:lnTo>
                  <a:pt x="211023" y="158038"/>
                </a:lnTo>
                <a:lnTo>
                  <a:pt x="208026" y="151485"/>
                </a:lnTo>
                <a:lnTo>
                  <a:pt x="207213" y="142951"/>
                </a:lnTo>
                <a:lnTo>
                  <a:pt x="207213" y="215765"/>
                </a:lnTo>
                <a:lnTo>
                  <a:pt x="212242" y="217525"/>
                </a:lnTo>
                <a:lnTo>
                  <a:pt x="225145" y="220268"/>
                </a:lnTo>
                <a:lnTo>
                  <a:pt x="230428" y="220865"/>
                </a:lnTo>
                <a:lnTo>
                  <a:pt x="240588" y="220840"/>
                </a:lnTo>
                <a:lnTo>
                  <a:pt x="244500" y="220659"/>
                </a:lnTo>
                <a:lnTo>
                  <a:pt x="245922" y="220563"/>
                </a:lnTo>
                <a:lnTo>
                  <a:pt x="253542" y="219494"/>
                </a:lnTo>
                <a:lnTo>
                  <a:pt x="261408" y="217636"/>
                </a:lnTo>
                <a:lnTo>
                  <a:pt x="265430" y="216292"/>
                </a:lnTo>
                <a:close/>
              </a:path>
              <a:path w="319405" h="220979">
                <a:moveTo>
                  <a:pt x="319379" y="145948"/>
                </a:moveTo>
                <a:lnTo>
                  <a:pt x="319379" y="131267"/>
                </a:lnTo>
                <a:lnTo>
                  <a:pt x="318414" y="124053"/>
                </a:lnTo>
                <a:lnTo>
                  <a:pt x="298059" y="83981"/>
                </a:lnTo>
                <a:lnTo>
                  <a:pt x="256082" y="67157"/>
                </a:lnTo>
                <a:lnTo>
                  <a:pt x="250393" y="67213"/>
                </a:lnTo>
                <a:lnTo>
                  <a:pt x="245922" y="67564"/>
                </a:lnTo>
                <a:lnTo>
                  <a:pt x="240588" y="68478"/>
                </a:lnTo>
                <a:lnTo>
                  <a:pt x="240588" y="110286"/>
                </a:lnTo>
                <a:lnTo>
                  <a:pt x="244856" y="110406"/>
                </a:lnTo>
                <a:lnTo>
                  <a:pt x="250393" y="112268"/>
                </a:lnTo>
                <a:lnTo>
                  <a:pt x="265430" y="137515"/>
                </a:lnTo>
                <a:lnTo>
                  <a:pt x="265430" y="216292"/>
                </a:lnTo>
                <a:lnTo>
                  <a:pt x="269189" y="215036"/>
                </a:lnTo>
                <a:lnTo>
                  <a:pt x="304698" y="187604"/>
                </a:lnTo>
                <a:lnTo>
                  <a:pt x="318465" y="153263"/>
                </a:lnTo>
                <a:lnTo>
                  <a:pt x="319379" y="145948"/>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24578" name="object 3"/>
          <p:cNvSpPr>
            <a:spLocks noChangeArrowheads="1"/>
          </p:cNvSpPr>
          <p:nvPr/>
        </p:nvSpPr>
        <p:spPr bwMode="auto">
          <a:xfrm>
            <a:off x="363538" y="330200"/>
            <a:ext cx="355600" cy="3492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4579" name="object 6"/>
          <p:cNvSpPr>
            <a:spLocks noChangeArrowheads="1"/>
          </p:cNvSpPr>
          <p:nvPr/>
        </p:nvSpPr>
        <p:spPr bwMode="auto">
          <a:xfrm>
            <a:off x="539750" y="1533525"/>
            <a:ext cx="3379788" cy="30622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4580" name="object 7"/>
          <p:cNvSpPr>
            <a:spLocks noChangeArrowheads="1"/>
          </p:cNvSpPr>
          <p:nvPr/>
        </p:nvSpPr>
        <p:spPr bwMode="auto">
          <a:xfrm>
            <a:off x="3970338" y="1535113"/>
            <a:ext cx="3049587" cy="306070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4581" name="object 8"/>
          <p:cNvSpPr>
            <a:spLocks noChangeArrowheads="1"/>
          </p:cNvSpPr>
          <p:nvPr/>
        </p:nvSpPr>
        <p:spPr bwMode="auto">
          <a:xfrm>
            <a:off x="793750" y="330200"/>
            <a:ext cx="1408113" cy="103188"/>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TextBox 8"/>
          <p:cNvSpPr txBox="1"/>
          <p:nvPr/>
        </p:nvSpPr>
        <p:spPr>
          <a:xfrm>
            <a:off x="2244725" y="465138"/>
            <a:ext cx="3048000" cy="369887"/>
          </a:xfrm>
          <a:prstGeom prst="rect">
            <a:avLst/>
          </a:prstGeom>
          <a:noFill/>
        </p:spPr>
        <p:txBody>
          <a:bodyPr>
            <a:spAutoFit/>
          </a:bodyPr>
          <a:lstStyle/>
          <a:p>
            <a:pPr algn="ctr" fontAlgn="auto">
              <a:spcBef>
                <a:spcPts val="0"/>
              </a:spcBef>
              <a:spcAft>
                <a:spcPts val="0"/>
              </a:spcAft>
              <a:defRPr/>
            </a:pPr>
            <a:r>
              <a:rPr lang="en-US" dirty="0">
                <a:solidFill>
                  <a:schemeClr val="tx2">
                    <a:lumMod val="60000"/>
                    <a:lumOff val="40000"/>
                  </a:schemeClr>
                </a:solidFill>
                <a:latin typeface="Comic Sans MS" pitchFamily="66" charset="0"/>
              </a:rPr>
              <a:t>POSITIVE EXAMPLE</a:t>
            </a:r>
            <a:endParaRPr lang="en-US" dirty="0">
              <a:solidFill>
                <a:schemeClr val="tx2">
                  <a:lumMod val="60000"/>
                  <a:lumOff val="40000"/>
                </a:schemeClr>
              </a:solidFill>
              <a:latin typeface="Comic Sans MS" pitchFamily="66" charset="0"/>
            </a:endParaRPr>
          </a:p>
        </p:txBody>
      </p:sp>
      <p:sp>
        <p:nvSpPr>
          <p:cNvPr id="11265" name="Rectangle 1"/>
          <p:cNvSpPr>
            <a:spLocks noChangeArrowheads="1"/>
          </p:cNvSpPr>
          <p:nvPr/>
        </p:nvSpPr>
        <p:spPr bwMode="auto">
          <a:xfrm>
            <a:off x="2025650" y="762000"/>
            <a:ext cx="3657600" cy="646113"/>
          </a:xfrm>
          <a:prstGeom prst="rect">
            <a:avLst/>
          </a:prstGeom>
          <a:noFill/>
          <a:ln w="9525">
            <a:noFill/>
            <a:miter lim="800000"/>
            <a:headEnd/>
            <a:tailEnd/>
          </a:ln>
          <a:effectLst/>
        </p:spPr>
        <p:txBody>
          <a:bodyPr anchor="ctr">
            <a:spAutoFit/>
          </a:bodyPr>
          <a:lstStyle/>
          <a:p>
            <a:pPr algn="ctr">
              <a:defRPr/>
            </a:pPr>
            <a:r>
              <a:rPr lang="en-US" sz="1200" dirty="0">
                <a:solidFill>
                  <a:schemeClr val="tx2">
                    <a:lumMod val="60000"/>
                    <a:lumOff val="40000"/>
                  </a:schemeClr>
                </a:solidFill>
                <a:latin typeface="Comic Sans MS" pitchFamily="66" charset="0"/>
                <a:ea typeface="Times New Roman" pitchFamily="18" charset="0"/>
                <a:cs typeface="Arial" pitchFamily="34" charset="0"/>
              </a:rPr>
              <a:t>Adapted toilets in hotels </a:t>
            </a:r>
          </a:p>
          <a:p>
            <a:pPr algn="ctr">
              <a:defRPr/>
            </a:pPr>
            <a:r>
              <a:rPr lang="en-US" sz="1200" dirty="0">
                <a:solidFill>
                  <a:schemeClr val="tx2">
                    <a:lumMod val="60000"/>
                    <a:lumOff val="40000"/>
                  </a:schemeClr>
                </a:solidFill>
                <a:latin typeface="Comic Sans MS" pitchFamily="66" charset="0"/>
                <a:ea typeface="Times New Roman" pitchFamily="18" charset="0"/>
                <a:cs typeface="Arial" pitchFamily="34" charset="0"/>
              </a:rPr>
              <a:t>(there is enough space for crane and  for wheelchair)</a:t>
            </a:r>
            <a:endParaRPr lang="en-US" dirty="0">
              <a:solidFill>
                <a:schemeClr val="tx2">
                  <a:lumMod val="60000"/>
                  <a:lumOff val="40000"/>
                </a:schemeClr>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object 2"/>
          <p:cNvSpPr>
            <a:spLocks noChangeArrowheads="1"/>
          </p:cNvSpPr>
          <p:nvPr/>
        </p:nvSpPr>
        <p:spPr bwMode="auto">
          <a:xfrm>
            <a:off x="6884988" y="4746625"/>
            <a:ext cx="307975" cy="217488"/>
          </a:xfrm>
          <a:custGeom>
            <a:avLst/>
            <a:gdLst>
              <a:gd name="T0" fmla="*/ 0 w 308609"/>
              <a:gd name="T1" fmla="*/ 0 h 217170"/>
              <a:gd name="T2" fmla="*/ 308609 w 308609"/>
              <a:gd name="T3" fmla="*/ 217170 h 217170"/>
            </a:gdLst>
            <a:ahLst/>
            <a:cxnLst/>
            <a:rect l="T0" t="T1" r="T2" b="T3"/>
            <a:pathLst>
              <a:path w="308609" h="217170">
                <a:moveTo>
                  <a:pt x="88747" y="216712"/>
                </a:moveTo>
                <a:lnTo>
                  <a:pt x="88747" y="0"/>
                </a:lnTo>
                <a:lnTo>
                  <a:pt x="0" y="0"/>
                </a:lnTo>
                <a:lnTo>
                  <a:pt x="0" y="40233"/>
                </a:lnTo>
                <a:lnTo>
                  <a:pt x="38150" y="40233"/>
                </a:lnTo>
                <a:lnTo>
                  <a:pt x="38150" y="216712"/>
                </a:lnTo>
                <a:lnTo>
                  <a:pt x="88747" y="216712"/>
                </a:lnTo>
                <a:close/>
              </a:path>
              <a:path w="308609" h="217170">
                <a:moveTo>
                  <a:pt x="308406" y="47548"/>
                </a:moveTo>
                <a:lnTo>
                  <a:pt x="308406" y="0"/>
                </a:lnTo>
                <a:lnTo>
                  <a:pt x="166674" y="0"/>
                </a:lnTo>
                <a:lnTo>
                  <a:pt x="166674" y="47548"/>
                </a:lnTo>
                <a:lnTo>
                  <a:pt x="257810" y="47548"/>
                </a:lnTo>
                <a:lnTo>
                  <a:pt x="257810" y="163427"/>
                </a:lnTo>
                <a:lnTo>
                  <a:pt x="308406" y="47548"/>
                </a:lnTo>
                <a:close/>
              </a:path>
              <a:path w="308609" h="217170">
                <a:moveTo>
                  <a:pt x="257810" y="163427"/>
                </a:moveTo>
                <a:lnTo>
                  <a:pt x="257810" y="47548"/>
                </a:lnTo>
                <a:lnTo>
                  <a:pt x="178003" y="216712"/>
                </a:lnTo>
                <a:lnTo>
                  <a:pt x="234543" y="216712"/>
                </a:lnTo>
                <a:lnTo>
                  <a:pt x="257810" y="163427"/>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25602" name="object 3"/>
          <p:cNvSpPr>
            <a:spLocks noChangeArrowheads="1"/>
          </p:cNvSpPr>
          <p:nvPr/>
        </p:nvSpPr>
        <p:spPr bwMode="auto">
          <a:xfrm>
            <a:off x="6842125" y="330200"/>
            <a:ext cx="355600" cy="3492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5603" name="object 4"/>
          <p:cNvSpPr>
            <a:spLocks noChangeArrowheads="1"/>
          </p:cNvSpPr>
          <p:nvPr/>
        </p:nvSpPr>
        <p:spPr bwMode="auto">
          <a:xfrm>
            <a:off x="5319713" y="330200"/>
            <a:ext cx="1409700" cy="1031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5604" name="object 6"/>
          <p:cNvSpPr>
            <a:spLocks noChangeArrowheads="1"/>
          </p:cNvSpPr>
          <p:nvPr/>
        </p:nvSpPr>
        <p:spPr bwMode="auto">
          <a:xfrm>
            <a:off x="642938" y="1042988"/>
            <a:ext cx="2108200" cy="1576387"/>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5605" name="object 7"/>
          <p:cNvSpPr>
            <a:spLocks noChangeArrowheads="1"/>
          </p:cNvSpPr>
          <p:nvPr/>
        </p:nvSpPr>
        <p:spPr bwMode="auto">
          <a:xfrm>
            <a:off x="2660650" y="1792288"/>
            <a:ext cx="2106613" cy="1577975"/>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5606" name="object 8"/>
          <p:cNvSpPr>
            <a:spLocks noChangeArrowheads="1"/>
          </p:cNvSpPr>
          <p:nvPr/>
        </p:nvSpPr>
        <p:spPr bwMode="auto">
          <a:xfrm>
            <a:off x="4716463" y="987425"/>
            <a:ext cx="2106612" cy="1576388"/>
          </a:xfrm>
          <a:prstGeom prst="rect">
            <a:avLst/>
          </a:prstGeom>
          <a:blipFill dpi="0" rotWithShape="1">
            <a:blip r:embed="rId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5607" name="object 9"/>
          <p:cNvSpPr>
            <a:spLocks noChangeArrowheads="1"/>
          </p:cNvSpPr>
          <p:nvPr/>
        </p:nvSpPr>
        <p:spPr bwMode="auto">
          <a:xfrm>
            <a:off x="642938" y="3089275"/>
            <a:ext cx="2108200" cy="1576388"/>
          </a:xfrm>
          <a:prstGeom prst="rect">
            <a:avLst/>
          </a:prstGeom>
          <a:blipFill dpi="0" rotWithShape="1">
            <a:blip r:embed="rId7"/>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5608" name="object 10"/>
          <p:cNvSpPr>
            <a:spLocks noChangeArrowheads="1"/>
          </p:cNvSpPr>
          <p:nvPr/>
        </p:nvSpPr>
        <p:spPr bwMode="auto">
          <a:xfrm>
            <a:off x="4716463" y="2921000"/>
            <a:ext cx="2211387" cy="1660525"/>
          </a:xfrm>
          <a:prstGeom prst="rect">
            <a:avLst/>
          </a:prstGeom>
          <a:blipFill dpi="0" rotWithShape="1">
            <a:blip r:embed="rId8"/>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 name="TextBox 10"/>
          <p:cNvSpPr txBox="1"/>
          <p:nvPr/>
        </p:nvSpPr>
        <p:spPr>
          <a:xfrm>
            <a:off x="501650" y="381000"/>
            <a:ext cx="4495800" cy="369888"/>
          </a:xfrm>
          <a:prstGeom prst="rect">
            <a:avLst/>
          </a:prstGeom>
          <a:noFill/>
        </p:spPr>
        <p:txBody>
          <a:bodyPr>
            <a:spAutoFit/>
          </a:bodyPr>
          <a:lstStyle/>
          <a:p>
            <a:pPr fontAlgn="auto">
              <a:spcBef>
                <a:spcPts val="0"/>
              </a:spcBef>
              <a:spcAft>
                <a:spcPts val="0"/>
              </a:spcAft>
              <a:defRPr/>
            </a:pPr>
            <a:r>
              <a:rPr lang="en-US" dirty="0">
                <a:solidFill>
                  <a:schemeClr val="tx2">
                    <a:lumMod val="60000"/>
                    <a:lumOff val="40000"/>
                  </a:schemeClr>
                </a:solidFill>
                <a:latin typeface="Comic Sans MS" pitchFamily="66" charset="0"/>
              </a:rPr>
              <a:t>Enabled access to the pool or river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object 2"/>
          <p:cNvSpPr>
            <a:spLocks noChangeArrowheads="1"/>
          </p:cNvSpPr>
          <p:nvPr/>
        </p:nvSpPr>
        <p:spPr bwMode="auto">
          <a:xfrm>
            <a:off x="384175" y="4741863"/>
            <a:ext cx="315913" cy="225425"/>
          </a:xfrm>
          <a:custGeom>
            <a:avLst/>
            <a:gdLst>
              <a:gd name="T0" fmla="*/ 0 w 316865"/>
              <a:gd name="T1" fmla="*/ 0 h 225425"/>
              <a:gd name="T2" fmla="*/ 316865 w 316865"/>
              <a:gd name="T3" fmla="*/ 225425 h 225425"/>
            </a:gdLst>
            <a:ahLst/>
            <a:cxnLst/>
            <a:rect l="T0" t="T1" r="T2" b="T3"/>
            <a:pathLst>
              <a:path w="316865" h="225425">
                <a:moveTo>
                  <a:pt x="88747" y="220979"/>
                </a:moveTo>
                <a:lnTo>
                  <a:pt x="88747" y="4267"/>
                </a:lnTo>
                <a:lnTo>
                  <a:pt x="0" y="4267"/>
                </a:lnTo>
                <a:lnTo>
                  <a:pt x="0" y="44500"/>
                </a:lnTo>
                <a:lnTo>
                  <a:pt x="38150" y="44500"/>
                </a:lnTo>
                <a:lnTo>
                  <a:pt x="38150" y="220979"/>
                </a:lnTo>
                <a:lnTo>
                  <a:pt x="88747" y="220979"/>
                </a:lnTo>
                <a:close/>
              </a:path>
              <a:path w="316865" h="225425">
                <a:moveTo>
                  <a:pt x="194665" y="216207"/>
                </a:moveTo>
                <a:lnTo>
                  <a:pt x="194665" y="102412"/>
                </a:lnTo>
                <a:lnTo>
                  <a:pt x="188369" y="105803"/>
                </a:lnTo>
                <a:lnTo>
                  <a:pt x="161848" y="135788"/>
                </a:lnTo>
                <a:lnTo>
                  <a:pt x="159359" y="142341"/>
                </a:lnTo>
                <a:lnTo>
                  <a:pt x="158140" y="149301"/>
                </a:lnTo>
                <a:lnTo>
                  <a:pt x="158140" y="164439"/>
                </a:lnTo>
                <a:lnTo>
                  <a:pt x="173551" y="200399"/>
                </a:lnTo>
                <a:lnTo>
                  <a:pt x="190703" y="214426"/>
                </a:lnTo>
                <a:lnTo>
                  <a:pt x="194665" y="216207"/>
                </a:lnTo>
                <a:close/>
              </a:path>
              <a:path w="316865" h="225425">
                <a:moveTo>
                  <a:pt x="303834" y="58775"/>
                </a:moveTo>
                <a:lnTo>
                  <a:pt x="289255" y="19761"/>
                </a:lnTo>
                <a:lnTo>
                  <a:pt x="283819" y="15239"/>
                </a:lnTo>
                <a:lnTo>
                  <a:pt x="278434" y="10718"/>
                </a:lnTo>
                <a:lnTo>
                  <a:pt x="237845" y="0"/>
                </a:lnTo>
                <a:lnTo>
                  <a:pt x="226796" y="686"/>
                </a:lnTo>
                <a:lnTo>
                  <a:pt x="188457" y="17099"/>
                </a:lnTo>
                <a:lnTo>
                  <a:pt x="170027" y="54863"/>
                </a:lnTo>
                <a:lnTo>
                  <a:pt x="170027" y="69189"/>
                </a:lnTo>
                <a:lnTo>
                  <a:pt x="194665" y="102412"/>
                </a:lnTo>
                <a:lnTo>
                  <a:pt x="194665" y="216207"/>
                </a:lnTo>
                <a:lnTo>
                  <a:pt x="201238" y="219160"/>
                </a:lnTo>
                <a:lnTo>
                  <a:pt x="210261" y="221833"/>
                </a:lnTo>
                <a:lnTo>
                  <a:pt x="210261" y="147726"/>
                </a:lnTo>
                <a:lnTo>
                  <a:pt x="211531" y="142697"/>
                </a:lnTo>
                <a:lnTo>
                  <a:pt x="216661" y="134416"/>
                </a:lnTo>
                <a:lnTo>
                  <a:pt x="217271" y="133853"/>
                </a:lnTo>
                <a:lnTo>
                  <a:pt x="217271" y="58369"/>
                </a:lnTo>
                <a:lnTo>
                  <a:pt x="219252" y="53390"/>
                </a:lnTo>
                <a:lnTo>
                  <a:pt x="223164" y="49987"/>
                </a:lnTo>
                <a:lnTo>
                  <a:pt x="227076" y="46532"/>
                </a:lnTo>
                <a:lnTo>
                  <a:pt x="231698" y="44805"/>
                </a:lnTo>
                <a:lnTo>
                  <a:pt x="242468" y="44805"/>
                </a:lnTo>
                <a:lnTo>
                  <a:pt x="247142" y="46532"/>
                </a:lnTo>
                <a:lnTo>
                  <a:pt x="255168" y="53543"/>
                </a:lnTo>
                <a:lnTo>
                  <a:pt x="257200" y="58470"/>
                </a:lnTo>
                <a:lnTo>
                  <a:pt x="257200" y="132968"/>
                </a:lnTo>
                <a:lnTo>
                  <a:pt x="258114" y="133756"/>
                </a:lnTo>
                <a:lnTo>
                  <a:pt x="260756" y="137566"/>
                </a:lnTo>
                <a:lnTo>
                  <a:pt x="263347" y="141376"/>
                </a:lnTo>
                <a:lnTo>
                  <a:pt x="264718" y="145948"/>
                </a:lnTo>
                <a:lnTo>
                  <a:pt x="264820" y="221622"/>
                </a:lnTo>
                <a:lnTo>
                  <a:pt x="271576" y="219354"/>
                </a:lnTo>
                <a:lnTo>
                  <a:pt x="278672" y="216163"/>
                </a:lnTo>
                <a:lnTo>
                  <a:pt x="279146" y="215893"/>
                </a:lnTo>
                <a:lnTo>
                  <a:pt x="279146" y="103022"/>
                </a:lnTo>
                <a:lnTo>
                  <a:pt x="289947" y="93715"/>
                </a:lnTo>
                <a:lnTo>
                  <a:pt x="297662" y="83242"/>
                </a:lnTo>
                <a:lnTo>
                  <a:pt x="302291" y="71597"/>
                </a:lnTo>
                <a:lnTo>
                  <a:pt x="303834" y="58775"/>
                </a:lnTo>
                <a:close/>
              </a:path>
              <a:path w="316865" h="225425">
                <a:moveTo>
                  <a:pt x="264820" y="221622"/>
                </a:moveTo>
                <a:lnTo>
                  <a:pt x="264820" y="159410"/>
                </a:lnTo>
                <a:lnTo>
                  <a:pt x="262077" y="165709"/>
                </a:lnTo>
                <a:lnTo>
                  <a:pt x="255168" y="171401"/>
                </a:lnTo>
                <a:lnTo>
                  <a:pt x="251002" y="174802"/>
                </a:lnTo>
                <a:lnTo>
                  <a:pt x="244500" y="177088"/>
                </a:lnTo>
                <a:lnTo>
                  <a:pt x="229971" y="177088"/>
                </a:lnTo>
                <a:lnTo>
                  <a:pt x="223824" y="175056"/>
                </a:lnTo>
                <a:lnTo>
                  <a:pt x="217271" y="169866"/>
                </a:lnTo>
                <a:lnTo>
                  <a:pt x="213461" y="166877"/>
                </a:lnTo>
                <a:lnTo>
                  <a:pt x="210667" y="161137"/>
                </a:lnTo>
                <a:lnTo>
                  <a:pt x="210261" y="153720"/>
                </a:lnTo>
                <a:lnTo>
                  <a:pt x="210261" y="221833"/>
                </a:lnTo>
                <a:lnTo>
                  <a:pt x="212655" y="222542"/>
                </a:lnTo>
                <a:lnTo>
                  <a:pt x="224957" y="224570"/>
                </a:lnTo>
                <a:lnTo>
                  <a:pt x="238150" y="225247"/>
                </a:lnTo>
                <a:lnTo>
                  <a:pt x="247209" y="224876"/>
                </a:lnTo>
                <a:lnTo>
                  <a:pt x="255797" y="223767"/>
                </a:lnTo>
                <a:lnTo>
                  <a:pt x="263917" y="221925"/>
                </a:lnTo>
                <a:lnTo>
                  <a:pt x="264820" y="221622"/>
                </a:lnTo>
                <a:close/>
              </a:path>
              <a:path w="316865" h="225425">
                <a:moveTo>
                  <a:pt x="257200" y="132968"/>
                </a:moveTo>
                <a:lnTo>
                  <a:pt x="257200" y="70916"/>
                </a:lnTo>
                <a:lnTo>
                  <a:pt x="255219" y="75641"/>
                </a:lnTo>
                <a:lnTo>
                  <a:pt x="247396" y="82448"/>
                </a:lnTo>
                <a:lnTo>
                  <a:pt x="242874" y="84106"/>
                </a:lnTo>
                <a:lnTo>
                  <a:pt x="232156" y="84124"/>
                </a:lnTo>
                <a:lnTo>
                  <a:pt x="227482" y="82448"/>
                </a:lnTo>
                <a:lnTo>
                  <a:pt x="219456" y="75641"/>
                </a:lnTo>
                <a:lnTo>
                  <a:pt x="217373" y="70916"/>
                </a:lnTo>
                <a:lnTo>
                  <a:pt x="217271" y="64820"/>
                </a:lnTo>
                <a:lnTo>
                  <a:pt x="217271" y="133853"/>
                </a:lnTo>
                <a:lnTo>
                  <a:pt x="220014" y="131317"/>
                </a:lnTo>
                <a:lnTo>
                  <a:pt x="224129" y="129235"/>
                </a:lnTo>
                <a:lnTo>
                  <a:pt x="228244" y="127203"/>
                </a:lnTo>
                <a:lnTo>
                  <a:pt x="232765" y="126187"/>
                </a:lnTo>
                <a:lnTo>
                  <a:pt x="242874" y="126310"/>
                </a:lnTo>
                <a:lnTo>
                  <a:pt x="246684" y="127152"/>
                </a:lnTo>
                <a:lnTo>
                  <a:pt x="254812" y="130911"/>
                </a:lnTo>
                <a:lnTo>
                  <a:pt x="257200" y="132968"/>
                </a:lnTo>
                <a:close/>
              </a:path>
              <a:path w="316865" h="225425">
                <a:moveTo>
                  <a:pt x="316331" y="156057"/>
                </a:moveTo>
                <a:lnTo>
                  <a:pt x="316331" y="148437"/>
                </a:lnTo>
                <a:lnTo>
                  <a:pt x="314960" y="141071"/>
                </a:lnTo>
                <a:lnTo>
                  <a:pt x="287324" y="105765"/>
                </a:lnTo>
                <a:lnTo>
                  <a:pt x="279146" y="103022"/>
                </a:lnTo>
                <a:lnTo>
                  <a:pt x="279146" y="215893"/>
                </a:lnTo>
                <a:lnTo>
                  <a:pt x="308533" y="187195"/>
                </a:lnTo>
                <a:lnTo>
                  <a:pt x="316331" y="156057"/>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26626" name="object 3"/>
          <p:cNvSpPr>
            <a:spLocks noChangeArrowheads="1"/>
          </p:cNvSpPr>
          <p:nvPr/>
        </p:nvSpPr>
        <p:spPr bwMode="auto">
          <a:xfrm>
            <a:off x="363538" y="330200"/>
            <a:ext cx="355600" cy="3492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6627" name="object 6"/>
          <p:cNvSpPr>
            <a:spLocks noChangeArrowheads="1"/>
          </p:cNvSpPr>
          <p:nvPr/>
        </p:nvSpPr>
        <p:spPr bwMode="auto">
          <a:xfrm>
            <a:off x="793750" y="330200"/>
            <a:ext cx="1408113" cy="1031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6628" name="object 7"/>
          <p:cNvSpPr>
            <a:spLocks noChangeArrowheads="1"/>
          </p:cNvSpPr>
          <p:nvPr/>
        </p:nvSpPr>
        <p:spPr bwMode="auto">
          <a:xfrm>
            <a:off x="549275" y="1146175"/>
            <a:ext cx="3192463" cy="2395538"/>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6629" name="object 8"/>
          <p:cNvSpPr>
            <a:spLocks noChangeArrowheads="1"/>
          </p:cNvSpPr>
          <p:nvPr/>
        </p:nvSpPr>
        <p:spPr bwMode="auto">
          <a:xfrm>
            <a:off x="3822700" y="2206625"/>
            <a:ext cx="3194050" cy="2395538"/>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TextBox 8"/>
          <p:cNvSpPr txBox="1"/>
          <p:nvPr/>
        </p:nvSpPr>
        <p:spPr>
          <a:xfrm>
            <a:off x="1187450" y="533400"/>
            <a:ext cx="4876800" cy="369888"/>
          </a:xfrm>
          <a:prstGeom prst="rect">
            <a:avLst/>
          </a:prstGeom>
          <a:noFill/>
        </p:spPr>
        <p:txBody>
          <a:bodyPr>
            <a:spAutoFit/>
          </a:bodyPr>
          <a:lstStyle/>
          <a:p>
            <a:pPr algn="ctr" fontAlgn="auto">
              <a:spcBef>
                <a:spcPts val="0"/>
              </a:spcBef>
              <a:spcAft>
                <a:spcPts val="0"/>
              </a:spcAft>
              <a:defRPr/>
            </a:pPr>
            <a:r>
              <a:rPr lang="en-US" dirty="0">
                <a:solidFill>
                  <a:schemeClr val="tx2">
                    <a:lumMod val="60000"/>
                    <a:lumOff val="40000"/>
                  </a:schemeClr>
                </a:solidFill>
                <a:latin typeface="Comic Sans MS" pitchFamily="66" charset="0"/>
              </a:rPr>
              <a:t>The gym for people with disability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object 3"/>
          <p:cNvSpPr>
            <a:spLocks noChangeArrowheads="1"/>
          </p:cNvSpPr>
          <p:nvPr/>
        </p:nvSpPr>
        <p:spPr bwMode="auto">
          <a:xfrm>
            <a:off x="6954838" y="4767263"/>
            <a:ext cx="38100" cy="0"/>
          </a:xfrm>
          <a:custGeom>
            <a:avLst/>
            <a:gdLst>
              <a:gd name="T0" fmla="*/ 0 w 38100"/>
              <a:gd name="T1" fmla="*/ 38100 w 38100"/>
            </a:gdLst>
            <a:ahLst/>
            <a:cxnLst/>
            <a:rect l="T0" t="0" r="T1" b="0"/>
            <a:pathLst>
              <a:path w="38100">
                <a:moveTo>
                  <a:pt x="0" y="0"/>
                </a:moveTo>
                <a:lnTo>
                  <a:pt x="38100" y="0"/>
                </a:lnTo>
              </a:path>
            </a:pathLst>
          </a:custGeom>
          <a:noFill/>
          <a:ln w="40233">
            <a:solidFill>
              <a:srgbClr val="406DB5"/>
            </a:solidFill>
            <a:miter lim="800000"/>
            <a:headEnd/>
            <a:tailEnd/>
          </a:ln>
        </p:spPr>
        <p:txBody>
          <a:bodyPr lIns="0" tIns="0" rIns="0" bIns="0"/>
          <a:lstStyle/>
          <a:p>
            <a:endParaRPr lang="en-US">
              <a:latin typeface="Calibri" pitchFamily="34" charset="0"/>
            </a:endParaRPr>
          </a:p>
        </p:txBody>
      </p:sp>
      <p:sp>
        <p:nvSpPr>
          <p:cNvPr id="9218" name="object 4"/>
          <p:cNvSpPr>
            <a:spLocks noChangeArrowheads="1"/>
          </p:cNvSpPr>
          <p:nvPr/>
        </p:nvSpPr>
        <p:spPr bwMode="auto">
          <a:xfrm>
            <a:off x="7018338" y="4746625"/>
            <a:ext cx="0" cy="217488"/>
          </a:xfrm>
          <a:custGeom>
            <a:avLst/>
            <a:gdLst>
              <a:gd name="T0" fmla="*/ 0 h 217170"/>
              <a:gd name="T1" fmla="*/ 217170 h 217170"/>
            </a:gdLst>
            <a:ahLst/>
            <a:cxnLst/>
            <a:rect l="0" t="T0" r="0" b="T1"/>
            <a:pathLst>
              <a:path h="217170">
                <a:moveTo>
                  <a:pt x="0" y="0"/>
                </a:moveTo>
                <a:lnTo>
                  <a:pt x="0" y="216712"/>
                </a:lnTo>
              </a:path>
            </a:pathLst>
          </a:custGeom>
          <a:noFill/>
          <a:ln w="50800">
            <a:solidFill>
              <a:srgbClr val="406DB5"/>
            </a:solidFill>
            <a:miter lim="800000"/>
            <a:headEnd/>
            <a:tailEnd/>
          </a:ln>
        </p:spPr>
        <p:txBody>
          <a:bodyPr lIns="0" tIns="0" rIns="0" bIns="0"/>
          <a:lstStyle/>
          <a:p>
            <a:endParaRPr lang="en-US">
              <a:latin typeface="Calibri" pitchFamily="34" charset="0"/>
            </a:endParaRPr>
          </a:p>
        </p:txBody>
      </p:sp>
      <p:sp>
        <p:nvSpPr>
          <p:cNvPr id="9219" name="object 5"/>
          <p:cNvSpPr>
            <a:spLocks noChangeArrowheads="1"/>
          </p:cNvSpPr>
          <p:nvPr/>
        </p:nvSpPr>
        <p:spPr bwMode="auto">
          <a:xfrm>
            <a:off x="6842125" y="330200"/>
            <a:ext cx="355600" cy="3492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0" name="object 6"/>
          <p:cNvSpPr>
            <a:spLocks noChangeArrowheads="1"/>
          </p:cNvSpPr>
          <p:nvPr/>
        </p:nvSpPr>
        <p:spPr bwMode="auto">
          <a:xfrm>
            <a:off x="5319713" y="330200"/>
            <a:ext cx="1409700" cy="1031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6625" name="Rectangle 1"/>
          <p:cNvSpPr>
            <a:spLocks noChangeArrowheads="1"/>
          </p:cNvSpPr>
          <p:nvPr/>
        </p:nvSpPr>
        <p:spPr bwMode="auto">
          <a:xfrm>
            <a:off x="730250" y="1143000"/>
            <a:ext cx="5943600" cy="2554288"/>
          </a:xfrm>
          <a:prstGeom prst="rect">
            <a:avLst/>
          </a:prstGeom>
          <a:noFill/>
          <a:ln w="9525">
            <a:noFill/>
            <a:miter lim="800000"/>
            <a:headEnd/>
            <a:tailEnd/>
          </a:ln>
          <a:effectLst/>
        </p:spPr>
        <p:txBody>
          <a:bodyPr anchor="ctr">
            <a:spAutoFit/>
          </a:bodyPr>
          <a:lstStyle/>
          <a:p>
            <a:pPr algn="just">
              <a:defRPr/>
            </a:pPr>
            <a:r>
              <a:rPr lang="en-US" sz="2000" dirty="0">
                <a:solidFill>
                  <a:schemeClr val="tx2">
                    <a:lumMod val="60000"/>
                    <a:lumOff val="40000"/>
                  </a:schemeClr>
                </a:solidFill>
                <a:latin typeface="Comic Sans MS" pitchFamily="66" charset="0"/>
                <a:ea typeface="Times New Roman" pitchFamily="18" charset="0"/>
                <a:cs typeface="Arial" pitchFamily="34" charset="0"/>
              </a:rPr>
              <a:t>Equality among people, whether disabled or not, is a value guaranteed by the UN Convention on the Rights of Persons with Disabilities.</a:t>
            </a:r>
            <a:endParaRPr lang="en-US" sz="2000" dirty="0">
              <a:solidFill>
                <a:schemeClr val="tx2">
                  <a:lumMod val="60000"/>
                  <a:lumOff val="40000"/>
                </a:schemeClr>
              </a:solidFill>
              <a:latin typeface="Comic Sans MS" pitchFamily="66" charset="0"/>
              <a:cs typeface="Arial" pitchFamily="34" charset="0"/>
            </a:endParaRPr>
          </a:p>
          <a:p>
            <a:pPr algn="just" eaLnBrk="0" hangingPunct="0">
              <a:defRPr/>
            </a:pPr>
            <a:endParaRPr lang="en-US" sz="2000" dirty="0">
              <a:solidFill>
                <a:schemeClr val="tx2">
                  <a:lumMod val="60000"/>
                  <a:lumOff val="40000"/>
                </a:schemeClr>
              </a:solidFill>
              <a:latin typeface="Comic Sans MS" pitchFamily="66" charset="0"/>
              <a:ea typeface="Times New Roman" pitchFamily="18" charset="0"/>
              <a:cs typeface="Arial" pitchFamily="34" charset="0"/>
            </a:endParaRPr>
          </a:p>
          <a:p>
            <a:pPr algn="just" eaLnBrk="0" hangingPunct="0">
              <a:defRPr/>
            </a:pPr>
            <a:r>
              <a:rPr lang="en-US" sz="2000" dirty="0">
                <a:solidFill>
                  <a:schemeClr val="tx2">
                    <a:lumMod val="60000"/>
                    <a:lumOff val="40000"/>
                  </a:schemeClr>
                </a:solidFill>
                <a:latin typeface="Comic Sans MS" pitchFamily="66" charset="0"/>
                <a:ea typeface="Times New Roman" pitchFamily="18" charset="0"/>
                <a:cs typeface="Arial" pitchFamily="34" charset="0"/>
              </a:rPr>
              <a:t>Convention Article 30: guarantees that people with disabilities have access to the services of those involved in the organization of sports, recreational and tourist activities.</a:t>
            </a:r>
            <a:endParaRPr lang="en-US" sz="2000" dirty="0">
              <a:solidFill>
                <a:schemeClr val="tx2">
                  <a:lumMod val="60000"/>
                  <a:lumOff val="40000"/>
                </a:schemeClr>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object 2"/>
          <p:cNvSpPr>
            <a:spLocks noChangeArrowheads="1"/>
          </p:cNvSpPr>
          <p:nvPr/>
        </p:nvSpPr>
        <p:spPr bwMode="auto">
          <a:xfrm>
            <a:off x="6884988" y="4743450"/>
            <a:ext cx="319087" cy="220663"/>
          </a:xfrm>
          <a:custGeom>
            <a:avLst/>
            <a:gdLst>
              <a:gd name="T0" fmla="*/ 0 w 320040"/>
              <a:gd name="T1" fmla="*/ 0 h 220979"/>
              <a:gd name="T2" fmla="*/ 320040 w 320040"/>
              <a:gd name="T3" fmla="*/ 220979 h 220979"/>
            </a:gdLst>
            <a:ahLst/>
            <a:cxnLst/>
            <a:rect l="T0" t="T1" r="T2" b="T3"/>
            <a:pathLst>
              <a:path w="320040" h="220979">
                <a:moveTo>
                  <a:pt x="88747" y="219760"/>
                </a:moveTo>
                <a:lnTo>
                  <a:pt x="88747" y="3047"/>
                </a:lnTo>
                <a:lnTo>
                  <a:pt x="0" y="3047"/>
                </a:lnTo>
                <a:lnTo>
                  <a:pt x="0" y="43281"/>
                </a:lnTo>
                <a:lnTo>
                  <a:pt x="38150" y="43281"/>
                </a:lnTo>
                <a:lnTo>
                  <a:pt x="38150" y="219760"/>
                </a:lnTo>
                <a:lnTo>
                  <a:pt x="88747" y="219760"/>
                </a:lnTo>
                <a:close/>
              </a:path>
              <a:path w="320040" h="220979">
                <a:moveTo>
                  <a:pt x="319989" y="89915"/>
                </a:moveTo>
                <a:lnTo>
                  <a:pt x="319989" y="83362"/>
                </a:lnTo>
                <a:lnTo>
                  <a:pt x="319694" y="76409"/>
                </a:lnTo>
                <a:lnTo>
                  <a:pt x="306107" y="36711"/>
                </a:lnTo>
                <a:lnTo>
                  <a:pt x="273862" y="7873"/>
                </a:lnTo>
                <a:lnTo>
                  <a:pt x="237998" y="0"/>
                </a:lnTo>
                <a:lnTo>
                  <a:pt x="229971" y="27"/>
                </a:lnTo>
                <a:lnTo>
                  <a:pt x="186639" y="17119"/>
                </a:lnTo>
                <a:lnTo>
                  <a:pt x="161391" y="53695"/>
                </a:lnTo>
                <a:lnTo>
                  <a:pt x="156311" y="82651"/>
                </a:lnTo>
                <a:lnTo>
                  <a:pt x="157263" y="95654"/>
                </a:lnTo>
                <a:lnTo>
                  <a:pt x="181425" y="140608"/>
                </a:lnTo>
                <a:lnTo>
                  <a:pt x="209956" y="153348"/>
                </a:lnTo>
                <a:lnTo>
                  <a:pt x="209956" y="72034"/>
                </a:lnTo>
                <a:lnTo>
                  <a:pt x="213156" y="65125"/>
                </a:lnTo>
                <a:lnTo>
                  <a:pt x="225856" y="54457"/>
                </a:lnTo>
                <a:lnTo>
                  <a:pt x="233070" y="51815"/>
                </a:lnTo>
                <a:lnTo>
                  <a:pt x="248310" y="51815"/>
                </a:lnTo>
                <a:lnTo>
                  <a:pt x="268173" y="87680"/>
                </a:lnTo>
                <a:lnTo>
                  <a:pt x="268173" y="185926"/>
                </a:lnTo>
                <a:lnTo>
                  <a:pt x="298094" y="141071"/>
                </a:lnTo>
                <a:lnTo>
                  <a:pt x="316382" y="107238"/>
                </a:lnTo>
                <a:lnTo>
                  <a:pt x="319278" y="96011"/>
                </a:lnTo>
                <a:lnTo>
                  <a:pt x="319989" y="89915"/>
                </a:lnTo>
                <a:close/>
              </a:path>
              <a:path w="320040" h="220979">
                <a:moveTo>
                  <a:pt x="235102" y="220979"/>
                </a:moveTo>
                <a:lnTo>
                  <a:pt x="235102" y="153060"/>
                </a:lnTo>
                <a:lnTo>
                  <a:pt x="185724" y="220979"/>
                </a:lnTo>
                <a:lnTo>
                  <a:pt x="235102" y="220979"/>
                </a:lnTo>
                <a:close/>
              </a:path>
              <a:path w="320040" h="220979">
                <a:moveTo>
                  <a:pt x="268173" y="185926"/>
                </a:moveTo>
                <a:lnTo>
                  <a:pt x="268173" y="87680"/>
                </a:lnTo>
                <a:lnTo>
                  <a:pt x="266700" y="92963"/>
                </a:lnTo>
                <a:lnTo>
                  <a:pt x="263753" y="97485"/>
                </a:lnTo>
                <a:lnTo>
                  <a:pt x="260858" y="102006"/>
                </a:lnTo>
                <a:lnTo>
                  <a:pt x="257048" y="105409"/>
                </a:lnTo>
                <a:lnTo>
                  <a:pt x="247802" y="110083"/>
                </a:lnTo>
                <a:lnTo>
                  <a:pt x="242925" y="111251"/>
                </a:lnTo>
                <a:lnTo>
                  <a:pt x="231698" y="111251"/>
                </a:lnTo>
                <a:lnTo>
                  <a:pt x="211277" y="89966"/>
                </a:lnTo>
                <a:lnTo>
                  <a:pt x="210413" y="86664"/>
                </a:lnTo>
                <a:lnTo>
                  <a:pt x="209956" y="83565"/>
                </a:lnTo>
                <a:lnTo>
                  <a:pt x="209956" y="153348"/>
                </a:lnTo>
                <a:lnTo>
                  <a:pt x="220116" y="154431"/>
                </a:lnTo>
                <a:lnTo>
                  <a:pt x="226161" y="154321"/>
                </a:lnTo>
                <a:lnTo>
                  <a:pt x="229971" y="153974"/>
                </a:lnTo>
                <a:lnTo>
                  <a:pt x="235102" y="153060"/>
                </a:lnTo>
                <a:lnTo>
                  <a:pt x="235102" y="220979"/>
                </a:lnTo>
                <a:lnTo>
                  <a:pt x="244754" y="220979"/>
                </a:lnTo>
                <a:lnTo>
                  <a:pt x="268173" y="185926"/>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27650" name="object 3"/>
          <p:cNvSpPr>
            <a:spLocks noChangeArrowheads="1"/>
          </p:cNvSpPr>
          <p:nvPr/>
        </p:nvSpPr>
        <p:spPr bwMode="auto">
          <a:xfrm>
            <a:off x="6842125" y="330200"/>
            <a:ext cx="355600" cy="3492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7651" name="object 4"/>
          <p:cNvSpPr>
            <a:spLocks noChangeArrowheads="1"/>
          </p:cNvSpPr>
          <p:nvPr/>
        </p:nvSpPr>
        <p:spPr bwMode="auto">
          <a:xfrm>
            <a:off x="5319713" y="330200"/>
            <a:ext cx="1409700" cy="1031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7652" name="object 6"/>
          <p:cNvSpPr>
            <a:spLocks noChangeArrowheads="1"/>
          </p:cNvSpPr>
          <p:nvPr/>
        </p:nvSpPr>
        <p:spPr bwMode="auto">
          <a:xfrm>
            <a:off x="539750" y="2938463"/>
            <a:ext cx="2514600" cy="1885950"/>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7653" name="object 7"/>
          <p:cNvSpPr>
            <a:spLocks noChangeArrowheads="1"/>
          </p:cNvSpPr>
          <p:nvPr/>
        </p:nvSpPr>
        <p:spPr bwMode="auto">
          <a:xfrm>
            <a:off x="4254500" y="2486025"/>
            <a:ext cx="2765425" cy="2073275"/>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7654" name="object 8"/>
          <p:cNvSpPr>
            <a:spLocks noChangeArrowheads="1"/>
          </p:cNvSpPr>
          <p:nvPr/>
        </p:nvSpPr>
        <p:spPr bwMode="auto">
          <a:xfrm>
            <a:off x="1944688" y="1220788"/>
            <a:ext cx="2690812" cy="2017712"/>
          </a:xfrm>
          <a:prstGeom prst="rect">
            <a:avLst/>
          </a:prstGeom>
          <a:blipFill dpi="0" rotWithShape="1">
            <a:blip r:embed="rId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 name="TextBox 8"/>
          <p:cNvSpPr txBox="1"/>
          <p:nvPr/>
        </p:nvSpPr>
        <p:spPr>
          <a:xfrm>
            <a:off x="425450" y="533400"/>
            <a:ext cx="4572000" cy="369888"/>
          </a:xfrm>
          <a:prstGeom prst="rect">
            <a:avLst/>
          </a:prstGeom>
          <a:noFill/>
        </p:spPr>
        <p:txBody>
          <a:bodyPr>
            <a:spAutoFit/>
          </a:bodyPr>
          <a:lstStyle/>
          <a:p>
            <a:pPr fontAlgn="auto">
              <a:spcBef>
                <a:spcPts val="0"/>
              </a:spcBef>
              <a:spcAft>
                <a:spcPts val="0"/>
              </a:spcAft>
              <a:defRPr/>
            </a:pPr>
            <a:r>
              <a:rPr lang="en-US" dirty="0">
                <a:solidFill>
                  <a:schemeClr val="tx2">
                    <a:lumMod val="60000"/>
                    <a:lumOff val="40000"/>
                  </a:schemeClr>
                </a:solidFill>
                <a:latin typeface="Comic Sans MS" pitchFamily="66" charset="0"/>
              </a:rPr>
              <a:t>Adapted organized transport for </a:t>
            </a:r>
            <a:r>
              <a:rPr lang="en-US" dirty="0">
                <a:solidFill>
                  <a:schemeClr val="tx2">
                    <a:lumMod val="60000"/>
                    <a:lumOff val="40000"/>
                  </a:schemeClr>
                </a:solidFill>
                <a:latin typeface="Comic Sans MS" pitchFamily="66" charset="0"/>
              </a:rPr>
              <a:t>PWDs</a:t>
            </a:r>
            <a:endParaRPr lang="en-US" dirty="0">
              <a:solidFill>
                <a:schemeClr val="tx2">
                  <a:lumMod val="60000"/>
                  <a:lumOff val="4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object 2"/>
          <p:cNvSpPr>
            <a:spLocks noChangeArrowheads="1"/>
          </p:cNvSpPr>
          <p:nvPr/>
        </p:nvSpPr>
        <p:spPr bwMode="auto">
          <a:xfrm>
            <a:off x="365125" y="4741863"/>
            <a:ext cx="333375" cy="225425"/>
          </a:xfrm>
          <a:custGeom>
            <a:avLst/>
            <a:gdLst>
              <a:gd name="T0" fmla="*/ 0 w 334009"/>
              <a:gd name="T1" fmla="*/ 0 h 225425"/>
              <a:gd name="T2" fmla="*/ 334009 w 334009"/>
              <a:gd name="T3" fmla="*/ 225425 h 225425"/>
            </a:gdLst>
            <a:ahLst/>
            <a:cxnLst/>
            <a:rect l="T0" t="T1" r="T2" b="T3"/>
            <a:pathLst>
              <a:path w="334009" h="225425">
                <a:moveTo>
                  <a:pt x="151231" y="64481"/>
                </a:moveTo>
                <a:lnTo>
                  <a:pt x="136347" y="22724"/>
                </a:lnTo>
                <a:lnTo>
                  <a:pt x="94386" y="1693"/>
                </a:lnTo>
                <a:lnTo>
                  <a:pt x="86258" y="596"/>
                </a:lnTo>
                <a:lnTo>
                  <a:pt x="74930" y="683"/>
                </a:lnTo>
                <a:lnTo>
                  <a:pt x="36201" y="11192"/>
                </a:lnTo>
                <a:lnTo>
                  <a:pt x="6807" y="45736"/>
                </a:lnTo>
                <a:lnTo>
                  <a:pt x="0" y="82820"/>
                </a:lnTo>
                <a:lnTo>
                  <a:pt x="53441" y="82820"/>
                </a:lnTo>
                <a:lnTo>
                  <a:pt x="53441" y="77181"/>
                </a:lnTo>
                <a:lnTo>
                  <a:pt x="54042" y="68552"/>
                </a:lnTo>
                <a:lnTo>
                  <a:pt x="82600" y="46498"/>
                </a:lnTo>
                <a:lnTo>
                  <a:pt x="87934" y="48886"/>
                </a:lnTo>
                <a:lnTo>
                  <a:pt x="91643" y="53661"/>
                </a:lnTo>
                <a:lnTo>
                  <a:pt x="94996" y="58131"/>
                </a:lnTo>
                <a:lnTo>
                  <a:pt x="96672" y="63618"/>
                </a:lnTo>
                <a:lnTo>
                  <a:pt x="96672" y="156706"/>
                </a:lnTo>
                <a:lnTo>
                  <a:pt x="107803" y="147368"/>
                </a:lnTo>
                <a:lnTo>
                  <a:pt x="135868" y="114337"/>
                </a:lnTo>
                <a:lnTo>
                  <a:pt x="149904" y="78686"/>
                </a:lnTo>
                <a:lnTo>
                  <a:pt x="150899" y="71539"/>
                </a:lnTo>
                <a:lnTo>
                  <a:pt x="151231" y="64481"/>
                </a:lnTo>
                <a:close/>
              </a:path>
              <a:path w="334009" h="225425">
                <a:moveTo>
                  <a:pt x="96672" y="156706"/>
                </a:moveTo>
                <a:lnTo>
                  <a:pt x="96672" y="70171"/>
                </a:lnTo>
                <a:lnTo>
                  <a:pt x="96023" y="77677"/>
                </a:lnTo>
                <a:lnTo>
                  <a:pt x="94075" y="85563"/>
                </a:lnTo>
                <a:lnTo>
                  <a:pt x="70027" y="123532"/>
                </a:lnTo>
                <a:lnTo>
                  <a:pt x="36474" y="151959"/>
                </a:lnTo>
                <a:lnTo>
                  <a:pt x="1168" y="175175"/>
                </a:lnTo>
                <a:lnTo>
                  <a:pt x="1168" y="220945"/>
                </a:lnTo>
                <a:lnTo>
                  <a:pt x="74930" y="220945"/>
                </a:lnTo>
                <a:lnTo>
                  <a:pt x="74930" y="172787"/>
                </a:lnTo>
                <a:lnTo>
                  <a:pt x="92502" y="160204"/>
                </a:lnTo>
                <a:lnTo>
                  <a:pt x="96672" y="156706"/>
                </a:lnTo>
                <a:close/>
              </a:path>
              <a:path w="334009" h="225425">
                <a:moveTo>
                  <a:pt x="53594" y="82820"/>
                </a:moveTo>
                <a:lnTo>
                  <a:pt x="53441" y="77181"/>
                </a:lnTo>
                <a:lnTo>
                  <a:pt x="53441" y="82820"/>
                </a:lnTo>
                <a:lnTo>
                  <a:pt x="53594" y="82820"/>
                </a:lnTo>
                <a:close/>
              </a:path>
              <a:path w="334009" h="225425">
                <a:moveTo>
                  <a:pt x="151231" y="220945"/>
                </a:moveTo>
                <a:lnTo>
                  <a:pt x="151231" y="172787"/>
                </a:lnTo>
                <a:lnTo>
                  <a:pt x="74930" y="172787"/>
                </a:lnTo>
                <a:lnTo>
                  <a:pt x="74930" y="220945"/>
                </a:lnTo>
                <a:lnTo>
                  <a:pt x="151231" y="220945"/>
                </a:lnTo>
                <a:close/>
              </a:path>
              <a:path w="334009" h="225425">
                <a:moveTo>
                  <a:pt x="334010" y="148352"/>
                </a:moveTo>
                <a:lnTo>
                  <a:pt x="334010" y="77435"/>
                </a:lnTo>
                <a:lnTo>
                  <a:pt x="333515" y="68464"/>
                </a:lnTo>
                <a:lnTo>
                  <a:pt x="316680" y="27620"/>
                </a:lnTo>
                <a:lnTo>
                  <a:pt x="280493" y="3299"/>
                </a:lnTo>
                <a:lnTo>
                  <a:pt x="255981" y="0"/>
                </a:lnTo>
                <a:lnTo>
                  <a:pt x="248885" y="317"/>
                </a:lnTo>
                <a:lnTo>
                  <a:pt x="207129" y="16619"/>
                </a:lnTo>
                <a:lnTo>
                  <a:pt x="181531" y="53668"/>
                </a:lnTo>
                <a:lnTo>
                  <a:pt x="177952" y="77435"/>
                </a:lnTo>
                <a:lnTo>
                  <a:pt x="177952" y="148352"/>
                </a:lnTo>
                <a:lnTo>
                  <a:pt x="188214" y="187367"/>
                </a:lnTo>
                <a:lnTo>
                  <a:pt x="216509" y="215154"/>
                </a:lnTo>
                <a:lnTo>
                  <a:pt x="230987" y="221260"/>
                </a:lnTo>
                <a:lnTo>
                  <a:pt x="230987" y="68850"/>
                </a:lnTo>
                <a:lnTo>
                  <a:pt x="233070" y="61891"/>
                </a:lnTo>
                <a:lnTo>
                  <a:pt x="241300" y="51375"/>
                </a:lnTo>
                <a:lnTo>
                  <a:pt x="247446" y="48776"/>
                </a:lnTo>
                <a:lnTo>
                  <a:pt x="263956" y="48733"/>
                </a:lnTo>
                <a:lnTo>
                  <a:pt x="270459" y="51324"/>
                </a:lnTo>
                <a:lnTo>
                  <a:pt x="278333" y="59198"/>
                </a:lnTo>
                <a:lnTo>
                  <a:pt x="280111" y="62094"/>
                </a:lnTo>
                <a:lnTo>
                  <a:pt x="280924" y="65243"/>
                </a:lnTo>
                <a:lnTo>
                  <a:pt x="281787" y="68342"/>
                </a:lnTo>
                <a:lnTo>
                  <a:pt x="282194" y="72203"/>
                </a:lnTo>
                <a:lnTo>
                  <a:pt x="282194" y="220863"/>
                </a:lnTo>
                <a:lnTo>
                  <a:pt x="286213" y="219555"/>
                </a:lnTo>
                <a:lnTo>
                  <a:pt x="318119" y="195759"/>
                </a:lnTo>
                <a:lnTo>
                  <a:pt x="333371" y="158792"/>
                </a:lnTo>
                <a:lnTo>
                  <a:pt x="334010" y="148352"/>
                </a:lnTo>
                <a:close/>
              </a:path>
              <a:path w="334009" h="225425">
                <a:moveTo>
                  <a:pt x="282194" y="220863"/>
                </a:moveTo>
                <a:lnTo>
                  <a:pt x="282194" y="153686"/>
                </a:lnTo>
                <a:lnTo>
                  <a:pt x="281584" y="158004"/>
                </a:lnTo>
                <a:lnTo>
                  <a:pt x="280416" y="161408"/>
                </a:lnTo>
                <a:lnTo>
                  <a:pt x="279196" y="164761"/>
                </a:lnTo>
                <a:lnTo>
                  <a:pt x="276860" y="168012"/>
                </a:lnTo>
                <a:lnTo>
                  <a:pt x="268681" y="175073"/>
                </a:lnTo>
                <a:lnTo>
                  <a:pt x="262940" y="177054"/>
                </a:lnTo>
                <a:lnTo>
                  <a:pt x="255981" y="177054"/>
                </a:lnTo>
                <a:lnTo>
                  <a:pt x="247446" y="176749"/>
                </a:lnTo>
                <a:lnTo>
                  <a:pt x="241147" y="174057"/>
                </a:lnTo>
                <a:lnTo>
                  <a:pt x="233019" y="163795"/>
                </a:lnTo>
                <a:lnTo>
                  <a:pt x="230987" y="156937"/>
                </a:lnTo>
                <a:lnTo>
                  <a:pt x="230987" y="221260"/>
                </a:lnTo>
                <a:lnTo>
                  <a:pt x="235407" y="222698"/>
                </a:lnTo>
                <a:lnTo>
                  <a:pt x="245484" y="224584"/>
                </a:lnTo>
                <a:lnTo>
                  <a:pt x="255981" y="225213"/>
                </a:lnTo>
                <a:lnTo>
                  <a:pt x="266477" y="224584"/>
                </a:lnTo>
                <a:lnTo>
                  <a:pt x="276555" y="222698"/>
                </a:lnTo>
                <a:lnTo>
                  <a:pt x="282194" y="220863"/>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28674" name="object 3"/>
          <p:cNvSpPr>
            <a:spLocks noChangeArrowheads="1"/>
          </p:cNvSpPr>
          <p:nvPr/>
        </p:nvSpPr>
        <p:spPr bwMode="auto">
          <a:xfrm>
            <a:off x="363538" y="330200"/>
            <a:ext cx="355600" cy="3492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8675" name="object 4"/>
          <p:cNvSpPr>
            <a:spLocks noChangeArrowheads="1"/>
          </p:cNvSpPr>
          <p:nvPr/>
        </p:nvSpPr>
        <p:spPr bwMode="auto">
          <a:xfrm>
            <a:off x="793750" y="330200"/>
            <a:ext cx="1408113" cy="1031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8676" name="object 7"/>
          <p:cNvSpPr>
            <a:spLocks noChangeArrowheads="1"/>
          </p:cNvSpPr>
          <p:nvPr/>
        </p:nvSpPr>
        <p:spPr bwMode="auto">
          <a:xfrm>
            <a:off x="538163" y="1525588"/>
            <a:ext cx="1517650" cy="2595562"/>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8677" name="object 8"/>
          <p:cNvSpPr>
            <a:spLocks noChangeArrowheads="1"/>
          </p:cNvSpPr>
          <p:nvPr/>
        </p:nvSpPr>
        <p:spPr bwMode="auto">
          <a:xfrm>
            <a:off x="2139950" y="1992313"/>
            <a:ext cx="2578100" cy="1662112"/>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8678" name="object 9"/>
          <p:cNvSpPr>
            <a:spLocks noChangeArrowheads="1"/>
          </p:cNvSpPr>
          <p:nvPr/>
        </p:nvSpPr>
        <p:spPr bwMode="auto">
          <a:xfrm>
            <a:off x="4797425" y="1800225"/>
            <a:ext cx="2224088" cy="2046288"/>
          </a:xfrm>
          <a:prstGeom prst="rect">
            <a:avLst/>
          </a:prstGeom>
          <a:blipFill dpi="0" rotWithShape="1">
            <a:blip r:embed="rId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TextBox 9"/>
          <p:cNvSpPr txBox="1"/>
          <p:nvPr/>
        </p:nvSpPr>
        <p:spPr>
          <a:xfrm>
            <a:off x="1263650" y="762000"/>
            <a:ext cx="4343400" cy="400050"/>
          </a:xfrm>
          <a:prstGeom prst="rect">
            <a:avLst/>
          </a:prstGeom>
          <a:noFill/>
        </p:spPr>
        <p:txBody>
          <a:bodyPr>
            <a:spAutoFit/>
          </a:bodyPr>
          <a:lstStyle/>
          <a:p>
            <a:pPr algn="ctr" fontAlgn="auto">
              <a:spcBef>
                <a:spcPts val="0"/>
              </a:spcBef>
              <a:spcAft>
                <a:spcPts val="0"/>
              </a:spcAft>
              <a:defRPr/>
            </a:pPr>
            <a:r>
              <a:rPr lang="en-US" sz="2000" dirty="0">
                <a:solidFill>
                  <a:schemeClr val="tx2">
                    <a:lumMod val="60000"/>
                    <a:lumOff val="40000"/>
                  </a:schemeClr>
                </a:solidFill>
                <a:latin typeface="Comic Sans MS" pitchFamily="66" charset="0"/>
              </a:rPr>
              <a:t>Examples of using characters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object 2"/>
          <p:cNvSpPr>
            <a:spLocks noChangeArrowheads="1"/>
          </p:cNvSpPr>
          <p:nvPr/>
        </p:nvSpPr>
        <p:spPr bwMode="auto">
          <a:xfrm>
            <a:off x="6865938" y="4743450"/>
            <a:ext cx="288925" cy="219075"/>
          </a:xfrm>
          <a:custGeom>
            <a:avLst/>
            <a:gdLst>
              <a:gd name="T0" fmla="*/ 0 w 289559"/>
              <a:gd name="T1" fmla="*/ 0 h 220345"/>
              <a:gd name="T2" fmla="*/ 289559 w 289559"/>
              <a:gd name="T3" fmla="*/ 220345 h 220345"/>
            </a:gdLst>
            <a:ahLst/>
            <a:cxnLst/>
            <a:rect l="T0" t="T1" r="T2" b="T3"/>
            <a:pathLst>
              <a:path w="289559" h="220345">
                <a:moveTo>
                  <a:pt x="151231" y="63885"/>
                </a:moveTo>
                <a:lnTo>
                  <a:pt x="136347" y="22128"/>
                </a:lnTo>
                <a:lnTo>
                  <a:pt x="94386" y="1097"/>
                </a:lnTo>
                <a:lnTo>
                  <a:pt x="86258" y="0"/>
                </a:lnTo>
                <a:lnTo>
                  <a:pt x="74930" y="87"/>
                </a:lnTo>
                <a:lnTo>
                  <a:pt x="36201" y="10596"/>
                </a:lnTo>
                <a:lnTo>
                  <a:pt x="6807" y="45140"/>
                </a:lnTo>
                <a:lnTo>
                  <a:pt x="0" y="82224"/>
                </a:lnTo>
                <a:lnTo>
                  <a:pt x="53441" y="82224"/>
                </a:lnTo>
                <a:lnTo>
                  <a:pt x="53441" y="76585"/>
                </a:lnTo>
                <a:lnTo>
                  <a:pt x="54042" y="67956"/>
                </a:lnTo>
                <a:lnTo>
                  <a:pt x="82600" y="45902"/>
                </a:lnTo>
                <a:lnTo>
                  <a:pt x="87934" y="48290"/>
                </a:lnTo>
                <a:lnTo>
                  <a:pt x="91643" y="53065"/>
                </a:lnTo>
                <a:lnTo>
                  <a:pt x="94996" y="57535"/>
                </a:lnTo>
                <a:lnTo>
                  <a:pt x="96672" y="63022"/>
                </a:lnTo>
                <a:lnTo>
                  <a:pt x="96672" y="156110"/>
                </a:lnTo>
                <a:lnTo>
                  <a:pt x="107803" y="146772"/>
                </a:lnTo>
                <a:lnTo>
                  <a:pt x="135868" y="113741"/>
                </a:lnTo>
                <a:lnTo>
                  <a:pt x="149904" y="78090"/>
                </a:lnTo>
                <a:lnTo>
                  <a:pt x="150899" y="70943"/>
                </a:lnTo>
                <a:lnTo>
                  <a:pt x="151231" y="63885"/>
                </a:lnTo>
                <a:close/>
              </a:path>
              <a:path w="289559" h="220345">
                <a:moveTo>
                  <a:pt x="96672" y="156110"/>
                </a:moveTo>
                <a:lnTo>
                  <a:pt x="96672" y="69575"/>
                </a:lnTo>
                <a:lnTo>
                  <a:pt x="96023" y="77081"/>
                </a:lnTo>
                <a:lnTo>
                  <a:pt x="94075" y="84967"/>
                </a:lnTo>
                <a:lnTo>
                  <a:pt x="70027" y="122936"/>
                </a:lnTo>
                <a:lnTo>
                  <a:pt x="36474" y="151363"/>
                </a:lnTo>
                <a:lnTo>
                  <a:pt x="1168" y="174579"/>
                </a:lnTo>
                <a:lnTo>
                  <a:pt x="1168" y="220349"/>
                </a:lnTo>
                <a:lnTo>
                  <a:pt x="74930" y="220349"/>
                </a:lnTo>
                <a:lnTo>
                  <a:pt x="74930" y="172191"/>
                </a:lnTo>
                <a:lnTo>
                  <a:pt x="92502" y="159608"/>
                </a:lnTo>
                <a:lnTo>
                  <a:pt x="96672" y="156110"/>
                </a:lnTo>
                <a:close/>
              </a:path>
              <a:path w="289559" h="220345">
                <a:moveTo>
                  <a:pt x="53594" y="82224"/>
                </a:moveTo>
                <a:lnTo>
                  <a:pt x="53441" y="76585"/>
                </a:lnTo>
                <a:lnTo>
                  <a:pt x="53441" y="82224"/>
                </a:lnTo>
                <a:lnTo>
                  <a:pt x="53594" y="82224"/>
                </a:lnTo>
                <a:close/>
              </a:path>
              <a:path w="289559" h="220345">
                <a:moveTo>
                  <a:pt x="151231" y="220349"/>
                </a:moveTo>
                <a:lnTo>
                  <a:pt x="151231" y="172191"/>
                </a:lnTo>
                <a:lnTo>
                  <a:pt x="74930" y="172191"/>
                </a:lnTo>
                <a:lnTo>
                  <a:pt x="74930" y="220349"/>
                </a:lnTo>
                <a:lnTo>
                  <a:pt x="151231" y="220349"/>
                </a:lnTo>
                <a:close/>
              </a:path>
              <a:path w="289559" h="220345">
                <a:moveTo>
                  <a:pt x="289204" y="220349"/>
                </a:moveTo>
                <a:lnTo>
                  <a:pt x="289204" y="3637"/>
                </a:lnTo>
                <a:lnTo>
                  <a:pt x="200456" y="3637"/>
                </a:lnTo>
                <a:lnTo>
                  <a:pt x="200456" y="43870"/>
                </a:lnTo>
                <a:lnTo>
                  <a:pt x="238607" y="43870"/>
                </a:lnTo>
                <a:lnTo>
                  <a:pt x="238607" y="220349"/>
                </a:lnTo>
                <a:lnTo>
                  <a:pt x="289204" y="220349"/>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29698" name="object 3"/>
          <p:cNvSpPr>
            <a:spLocks noChangeArrowheads="1"/>
          </p:cNvSpPr>
          <p:nvPr/>
        </p:nvSpPr>
        <p:spPr bwMode="auto">
          <a:xfrm>
            <a:off x="6842125" y="330200"/>
            <a:ext cx="355600" cy="3492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9699" name="object 4"/>
          <p:cNvSpPr>
            <a:spLocks noChangeArrowheads="1"/>
          </p:cNvSpPr>
          <p:nvPr/>
        </p:nvSpPr>
        <p:spPr bwMode="auto">
          <a:xfrm>
            <a:off x="5319713" y="330200"/>
            <a:ext cx="1409700" cy="1031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9700" name="object 6"/>
          <p:cNvSpPr>
            <a:spLocks noChangeArrowheads="1"/>
          </p:cNvSpPr>
          <p:nvPr/>
        </p:nvSpPr>
        <p:spPr bwMode="auto">
          <a:xfrm>
            <a:off x="1089025" y="1316038"/>
            <a:ext cx="5381625" cy="3508375"/>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 name="TextBox 6"/>
          <p:cNvSpPr txBox="1"/>
          <p:nvPr/>
        </p:nvSpPr>
        <p:spPr>
          <a:xfrm>
            <a:off x="882650" y="457200"/>
            <a:ext cx="5486400" cy="646113"/>
          </a:xfrm>
          <a:prstGeom prst="rect">
            <a:avLst/>
          </a:prstGeom>
          <a:noFill/>
        </p:spPr>
        <p:txBody>
          <a:bodyPr>
            <a:spAutoFit/>
          </a:bodyPr>
          <a:lstStyle/>
          <a:p>
            <a:pPr algn="ctr" fontAlgn="auto">
              <a:spcBef>
                <a:spcPts val="0"/>
              </a:spcBef>
              <a:spcAft>
                <a:spcPts val="0"/>
              </a:spcAft>
              <a:defRPr/>
            </a:pPr>
            <a:r>
              <a:rPr lang="en-US" dirty="0">
                <a:solidFill>
                  <a:schemeClr val="tx2">
                    <a:lumMod val="60000"/>
                    <a:lumOff val="40000"/>
                  </a:schemeClr>
                </a:solidFill>
                <a:latin typeface="Comic Sans MS" pitchFamily="66" charset="0"/>
              </a:rPr>
              <a:t>Tactile information plan of tourist destination and local offer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object 2"/>
          <p:cNvSpPr>
            <a:spLocks noChangeArrowheads="1"/>
          </p:cNvSpPr>
          <p:nvPr/>
        </p:nvSpPr>
        <p:spPr bwMode="auto">
          <a:xfrm>
            <a:off x="365125" y="4743450"/>
            <a:ext cx="333375" cy="219075"/>
          </a:xfrm>
          <a:custGeom>
            <a:avLst/>
            <a:gdLst>
              <a:gd name="T0" fmla="*/ 0 w 333375"/>
              <a:gd name="T1" fmla="*/ 0 h 220345"/>
              <a:gd name="T2" fmla="*/ 333375 w 333375"/>
              <a:gd name="T3" fmla="*/ 220345 h 220345"/>
            </a:gdLst>
            <a:ahLst/>
            <a:cxnLst/>
            <a:rect l="T0" t="T1" r="T2" b="T3"/>
            <a:pathLst>
              <a:path w="333375" h="220345">
                <a:moveTo>
                  <a:pt x="151231" y="63885"/>
                </a:moveTo>
                <a:lnTo>
                  <a:pt x="136347" y="22128"/>
                </a:lnTo>
                <a:lnTo>
                  <a:pt x="94386" y="1097"/>
                </a:lnTo>
                <a:lnTo>
                  <a:pt x="86258" y="0"/>
                </a:lnTo>
                <a:lnTo>
                  <a:pt x="74930" y="87"/>
                </a:lnTo>
                <a:lnTo>
                  <a:pt x="36201" y="10596"/>
                </a:lnTo>
                <a:lnTo>
                  <a:pt x="6807" y="45140"/>
                </a:lnTo>
                <a:lnTo>
                  <a:pt x="0" y="82224"/>
                </a:lnTo>
                <a:lnTo>
                  <a:pt x="53441" y="82224"/>
                </a:lnTo>
                <a:lnTo>
                  <a:pt x="53441" y="76585"/>
                </a:lnTo>
                <a:lnTo>
                  <a:pt x="54042" y="67956"/>
                </a:lnTo>
                <a:lnTo>
                  <a:pt x="82600" y="45902"/>
                </a:lnTo>
                <a:lnTo>
                  <a:pt x="87934" y="48290"/>
                </a:lnTo>
                <a:lnTo>
                  <a:pt x="91643" y="53065"/>
                </a:lnTo>
                <a:lnTo>
                  <a:pt x="94996" y="57535"/>
                </a:lnTo>
                <a:lnTo>
                  <a:pt x="96672" y="63022"/>
                </a:lnTo>
                <a:lnTo>
                  <a:pt x="96672" y="156110"/>
                </a:lnTo>
                <a:lnTo>
                  <a:pt x="107803" y="146772"/>
                </a:lnTo>
                <a:lnTo>
                  <a:pt x="135868" y="113741"/>
                </a:lnTo>
                <a:lnTo>
                  <a:pt x="149904" y="78090"/>
                </a:lnTo>
                <a:lnTo>
                  <a:pt x="150899" y="70943"/>
                </a:lnTo>
                <a:lnTo>
                  <a:pt x="151231" y="63885"/>
                </a:lnTo>
                <a:close/>
              </a:path>
              <a:path w="333375" h="220345">
                <a:moveTo>
                  <a:pt x="96672" y="156110"/>
                </a:moveTo>
                <a:lnTo>
                  <a:pt x="96672" y="69575"/>
                </a:lnTo>
                <a:lnTo>
                  <a:pt x="96023" y="77081"/>
                </a:lnTo>
                <a:lnTo>
                  <a:pt x="94075" y="84967"/>
                </a:lnTo>
                <a:lnTo>
                  <a:pt x="70027" y="122936"/>
                </a:lnTo>
                <a:lnTo>
                  <a:pt x="36474" y="151363"/>
                </a:lnTo>
                <a:lnTo>
                  <a:pt x="1168" y="174579"/>
                </a:lnTo>
                <a:lnTo>
                  <a:pt x="1168" y="220349"/>
                </a:lnTo>
                <a:lnTo>
                  <a:pt x="74930" y="220349"/>
                </a:lnTo>
                <a:lnTo>
                  <a:pt x="74930" y="172191"/>
                </a:lnTo>
                <a:lnTo>
                  <a:pt x="92502" y="159608"/>
                </a:lnTo>
                <a:lnTo>
                  <a:pt x="96672" y="156110"/>
                </a:lnTo>
                <a:close/>
              </a:path>
              <a:path w="333375" h="220345">
                <a:moveTo>
                  <a:pt x="53594" y="82224"/>
                </a:moveTo>
                <a:lnTo>
                  <a:pt x="53441" y="76585"/>
                </a:lnTo>
                <a:lnTo>
                  <a:pt x="53441" y="82224"/>
                </a:lnTo>
                <a:lnTo>
                  <a:pt x="53594" y="82224"/>
                </a:lnTo>
                <a:close/>
              </a:path>
              <a:path w="333375" h="220345">
                <a:moveTo>
                  <a:pt x="151231" y="220349"/>
                </a:moveTo>
                <a:lnTo>
                  <a:pt x="151231" y="172191"/>
                </a:lnTo>
                <a:lnTo>
                  <a:pt x="74930" y="172191"/>
                </a:lnTo>
                <a:lnTo>
                  <a:pt x="74930" y="220349"/>
                </a:lnTo>
                <a:lnTo>
                  <a:pt x="151231" y="220349"/>
                </a:lnTo>
                <a:close/>
              </a:path>
              <a:path w="333375" h="220345">
                <a:moveTo>
                  <a:pt x="332790" y="63885"/>
                </a:moveTo>
                <a:lnTo>
                  <a:pt x="317906" y="22128"/>
                </a:lnTo>
                <a:lnTo>
                  <a:pt x="275945" y="1097"/>
                </a:lnTo>
                <a:lnTo>
                  <a:pt x="267817" y="0"/>
                </a:lnTo>
                <a:lnTo>
                  <a:pt x="256489" y="87"/>
                </a:lnTo>
                <a:lnTo>
                  <a:pt x="217760" y="10596"/>
                </a:lnTo>
                <a:lnTo>
                  <a:pt x="188366" y="45140"/>
                </a:lnTo>
                <a:lnTo>
                  <a:pt x="181559" y="82224"/>
                </a:lnTo>
                <a:lnTo>
                  <a:pt x="235000" y="82224"/>
                </a:lnTo>
                <a:lnTo>
                  <a:pt x="235000" y="76585"/>
                </a:lnTo>
                <a:lnTo>
                  <a:pt x="235601" y="67956"/>
                </a:lnTo>
                <a:lnTo>
                  <a:pt x="264160" y="45902"/>
                </a:lnTo>
                <a:lnTo>
                  <a:pt x="269494" y="48290"/>
                </a:lnTo>
                <a:lnTo>
                  <a:pt x="273202" y="53065"/>
                </a:lnTo>
                <a:lnTo>
                  <a:pt x="276555" y="57535"/>
                </a:lnTo>
                <a:lnTo>
                  <a:pt x="278231" y="63022"/>
                </a:lnTo>
                <a:lnTo>
                  <a:pt x="278231" y="156110"/>
                </a:lnTo>
                <a:lnTo>
                  <a:pt x="289363" y="146772"/>
                </a:lnTo>
                <a:lnTo>
                  <a:pt x="317427" y="113741"/>
                </a:lnTo>
                <a:lnTo>
                  <a:pt x="331463" y="78090"/>
                </a:lnTo>
                <a:lnTo>
                  <a:pt x="332458" y="70943"/>
                </a:lnTo>
                <a:lnTo>
                  <a:pt x="332790" y="63885"/>
                </a:lnTo>
                <a:close/>
              </a:path>
              <a:path w="333375" h="220345">
                <a:moveTo>
                  <a:pt x="278231" y="156110"/>
                </a:moveTo>
                <a:lnTo>
                  <a:pt x="278231" y="69575"/>
                </a:lnTo>
                <a:lnTo>
                  <a:pt x="277583" y="77081"/>
                </a:lnTo>
                <a:lnTo>
                  <a:pt x="275634" y="84967"/>
                </a:lnTo>
                <a:lnTo>
                  <a:pt x="251587" y="122936"/>
                </a:lnTo>
                <a:lnTo>
                  <a:pt x="218033" y="151363"/>
                </a:lnTo>
                <a:lnTo>
                  <a:pt x="182727" y="174579"/>
                </a:lnTo>
                <a:lnTo>
                  <a:pt x="182727" y="220349"/>
                </a:lnTo>
                <a:lnTo>
                  <a:pt x="256489" y="220349"/>
                </a:lnTo>
                <a:lnTo>
                  <a:pt x="256489" y="172191"/>
                </a:lnTo>
                <a:lnTo>
                  <a:pt x="274062" y="159608"/>
                </a:lnTo>
                <a:lnTo>
                  <a:pt x="278231" y="156110"/>
                </a:lnTo>
                <a:close/>
              </a:path>
              <a:path w="333375" h="220345">
                <a:moveTo>
                  <a:pt x="235153" y="82224"/>
                </a:moveTo>
                <a:lnTo>
                  <a:pt x="235000" y="76585"/>
                </a:lnTo>
                <a:lnTo>
                  <a:pt x="235000" y="82224"/>
                </a:lnTo>
                <a:lnTo>
                  <a:pt x="235153" y="82224"/>
                </a:lnTo>
                <a:close/>
              </a:path>
              <a:path w="333375" h="220345">
                <a:moveTo>
                  <a:pt x="332790" y="220349"/>
                </a:moveTo>
                <a:lnTo>
                  <a:pt x="332790" y="172191"/>
                </a:lnTo>
                <a:lnTo>
                  <a:pt x="256489" y="172191"/>
                </a:lnTo>
                <a:lnTo>
                  <a:pt x="256489" y="220349"/>
                </a:lnTo>
                <a:lnTo>
                  <a:pt x="332790" y="220349"/>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30722" name="object 3"/>
          <p:cNvSpPr>
            <a:spLocks noChangeArrowheads="1"/>
          </p:cNvSpPr>
          <p:nvPr/>
        </p:nvSpPr>
        <p:spPr bwMode="auto">
          <a:xfrm>
            <a:off x="363538" y="330200"/>
            <a:ext cx="355600" cy="3492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723" name="object 4"/>
          <p:cNvSpPr>
            <a:spLocks noChangeArrowheads="1"/>
          </p:cNvSpPr>
          <p:nvPr/>
        </p:nvSpPr>
        <p:spPr bwMode="auto">
          <a:xfrm>
            <a:off x="793750" y="330200"/>
            <a:ext cx="1408113" cy="1031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724" name="object 6"/>
          <p:cNvSpPr>
            <a:spLocks noChangeArrowheads="1"/>
          </p:cNvSpPr>
          <p:nvPr/>
        </p:nvSpPr>
        <p:spPr bwMode="auto">
          <a:xfrm>
            <a:off x="3625850" y="2282825"/>
            <a:ext cx="3394075" cy="2541588"/>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725" name="object 7"/>
          <p:cNvSpPr>
            <a:spLocks noChangeArrowheads="1"/>
          </p:cNvSpPr>
          <p:nvPr/>
        </p:nvSpPr>
        <p:spPr bwMode="auto">
          <a:xfrm>
            <a:off x="539750" y="1906588"/>
            <a:ext cx="3267075" cy="1558925"/>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726" name="object 8"/>
          <p:cNvSpPr>
            <a:spLocks noChangeArrowheads="1"/>
          </p:cNvSpPr>
          <p:nvPr/>
        </p:nvSpPr>
        <p:spPr bwMode="auto">
          <a:xfrm>
            <a:off x="539750" y="1144588"/>
            <a:ext cx="1363663" cy="711200"/>
          </a:xfrm>
          <a:prstGeom prst="rect">
            <a:avLst/>
          </a:prstGeom>
          <a:blipFill dpi="0" rotWithShape="1">
            <a:blip r:embed="rId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727" name="object 9"/>
          <p:cNvSpPr>
            <a:spLocks noChangeArrowheads="1"/>
          </p:cNvSpPr>
          <p:nvPr/>
        </p:nvSpPr>
        <p:spPr bwMode="auto">
          <a:xfrm>
            <a:off x="1971675" y="1144588"/>
            <a:ext cx="1216025" cy="711200"/>
          </a:xfrm>
          <a:prstGeom prst="rect">
            <a:avLst/>
          </a:prstGeom>
          <a:blipFill dpi="0" rotWithShape="1">
            <a:blip r:embed="rId7"/>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 name="TextBox 10"/>
          <p:cNvSpPr txBox="1"/>
          <p:nvPr/>
        </p:nvSpPr>
        <p:spPr>
          <a:xfrm>
            <a:off x="2178050" y="457200"/>
            <a:ext cx="2895600" cy="461963"/>
          </a:xfrm>
          <a:prstGeom prst="rect">
            <a:avLst/>
          </a:prstGeom>
          <a:noFill/>
        </p:spPr>
        <p:txBody>
          <a:bodyPr>
            <a:spAutoFit/>
          </a:bodyPr>
          <a:lstStyle/>
          <a:p>
            <a:pPr algn="ctr" fontAlgn="auto">
              <a:spcBef>
                <a:spcPts val="0"/>
              </a:spcBef>
              <a:spcAft>
                <a:spcPts val="0"/>
              </a:spcAft>
              <a:defRPr/>
            </a:pPr>
            <a:r>
              <a:rPr lang="en-US" sz="2400" dirty="0">
                <a:solidFill>
                  <a:schemeClr val="tx2">
                    <a:lumMod val="60000"/>
                    <a:lumOff val="40000"/>
                  </a:schemeClr>
                </a:solidFill>
                <a:latin typeface="Comic Sans MS" pitchFamily="66" charset="0"/>
              </a:rPr>
              <a:t>Informers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object 2"/>
          <p:cNvSpPr>
            <a:spLocks noChangeArrowheads="1"/>
          </p:cNvSpPr>
          <p:nvPr/>
        </p:nvSpPr>
        <p:spPr bwMode="auto">
          <a:xfrm>
            <a:off x="6865938" y="4741863"/>
            <a:ext cx="331787" cy="227012"/>
          </a:xfrm>
          <a:custGeom>
            <a:avLst/>
            <a:gdLst>
              <a:gd name="T0" fmla="*/ 0 w 332740"/>
              <a:gd name="T1" fmla="*/ 0 h 226060"/>
              <a:gd name="T2" fmla="*/ 332740 w 332740"/>
              <a:gd name="T3" fmla="*/ 226060 h 226060"/>
            </a:gdLst>
            <a:ahLst/>
            <a:cxnLst/>
            <a:rect l="T0" t="T1" r="T2" b="T3"/>
            <a:pathLst>
              <a:path w="332740" h="226060">
                <a:moveTo>
                  <a:pt x="151231" y="64787"/>
                </a:moveTo>
                <a:lnTo>
                  <a:pt x="136347" y="23029"/>
                </a:lnTo>
                <a:lnTo>
                  <a:pt x="94386" y="1998"/>
                </a:lnTo>
                <a:lnTo>
                  <a:pt x="86258" y="901"/>
                </a:lnTo>
                <a:lnTo>
                  <a:pt x="74930" y="988"/>
                </a:lnTo>
                <a:lnTo>
                  <a:pt x="36201" y="11498"/>
                </a:lnTo>
                <a:lnTo>
                  <a:pt x="6807" y="46042"/>
                </a:lnTo>
                <a:lnTo>
                  <a:pt x="0" y="83126"/>
                </a:lnTo>
                <a:lnTo>
                  <a:pt x="53441" y="83126"/>
                </a:lnTo>
                <a:lnTo>
                  <a:pt x="53441" y="77487"/>
                </a:lnTo>
                <a:lnTo>
                  <a:pt x="54042" y="68857"/>
                </a:lnTo>
                <a:lnTo>
                  <a:pt x="82600" y="46804"/>
                </a:lnTo>
                <a:lnTo>
                  <a:pt x="87934" y="49191"/>
                </a:lnTo>
                <a:lnTo>
                  <a:pt x="91643" y="53967"/>
                </a:lnTo>
                <a:lnTo>
                  <a:pt x="94996" y="58437"/>
                </a:lnTo>
                <a:lnTo>
                  <a:pt x="96672" y="63923"/>
                </a:lnTo>
                <a:lnTo>
                  <a:pt x="96672" y="157011"/>
                </a:lnTo>
                <a:lnTo>
                  <a:pt x="107803" y="147673"/>
                </a:lnTo>
                <a:lnTo>
                  <a:pt x="135868" y="114642"/>
                </a:lnTo>
                <a:lnTo>
                  <a:pt x="149904" y="78992"/>
                </a:lnTo>
                <a:lnTo>
                  <a:pt x="150899" y="71844"/>
                </a:lnTo>
                <a:lnTo>
                  <a:pt x="151231" y="64787"/>
                </a:lnTo>
                <a:close/>
              </a:path>
              <a:path w="332740" h="226060">
                <a:moveTo>
                  <a:pt x="96672" y="157011"/>
                </a:moveTo>
                <a:lnTo>
                  <a:pt x="96672" y="70477"/>
                </a:lnTo>
                <a:lnTo>
                  <a:pt x="96023" y="77982"/>
                </a:lnTo>
                <a:lnTo>
                  <a:pt x="94075" y="85869"/>
                </a:lnTo>
                <a:lnTo>
                  <a:pt x="70027" y="123838"/>
                </a:lnTo>
                <a:lnTo>
                  <a:pt x="36474" y="152265"/>
                </a:lnTo>
                <a:lnTo>
                  <a:pt x="1168" y="175480"/>
                </a:lnTo>
                <a:lnTo>
                  <a:pt x="1168" y="221251"/>
                </a:lnTo>
                <a:lnTo>
                  <a:pt x="74930" y="221251"/>
                </a:lnTo>
                <a:lnTo>
                  <a:pt x="74930" y="173093"/>
                </a:lnTo>
                <a:lnTo>
                  <a:pt x="92502" y="160509"/>
                </a:lnTo>
                <a:lnTo>
                  <a:pt x="96672" y="157011"/>
                </a:lnTo>
                <a:close/>
              </a:path>
              <a:path w="332740" h="226060">
                <a:moveTo>
                  <a:pt x="53594" y="83126"/>
                </a:moveTo>
                <a:lnTo>
                  <a:pt x="53441" y="77487"/>
                </a:lnTo>
                <a:lnTo>
                  <a:pt x="53441" y="83126"/>
                </a:lnTo>
                <a:lnTo>
                  <a:pt x="53594" y="83126"/>
                </a:lnTo>
                <a:close/>
              </a:path>
              <a:path w="332740" h="226060">
                <a:moveTo>
                  <a:pt x="151231" y="221251"/>
                </a:moveTo>
                <a:lnTo>
                  <a:pt x="151231" y="173093"/>
                </a:lnTo>
                <a:lnTo>
                  <a:pt x="74930" y="173093"/>
                </a:lnTo>
                <a:lnTo>
                  <a:pt x="74930" y="221251"/>
                </a:lnTo>
                <a:lnTo>
                  <a:pt x="151231" y="221251"/>
                </a:lnTo>
                <a:close/>
              </a:path>
              <a:path w="332740" h="226060">
                <a:moveTo>
                  <a:pt x="280263" y="222560"/>
                </a:moveTo>
                <a:lnTo>
                  <a:pt x="280263" y="160901"/>
                </a:lnTo>
                <a:lnTo>
                  <a:pt x="279095" y="164965"/>
                </a:lnTo>
                <a:lnTo>
                  <a:pt x="276809" y="168927"/>
                </a:lnTo>
                <a:lnTo>
                  <a:pt x="249478" y="179701"/>
                </a:lnTo>
                <a:lnTo>
                  <a:pt x="244398" y="177766"/>
                </a:lnTo>
                <a:lnTo>
                  <a:pt x="235559" y="169638"/>
                </a:lnTo>
                <a:lnTo>
                  <a:pt x="233375" y="163695"/>
                </a:lnTo>
                <a:lnTo>
                  <a:pt x="233375" y="155821"/>
                </a:lnTo>
                <a:lnTo>
                  <a:pt x="179781" y="155821"/>
                </a:lnTo>
                <a:lnTo>
                  <a:pt x="191585" y="197927"/>
                </a:lnTo>
                <a:lnTo>
                  <a:pt x="230841" y="223194"/>
                </a:lnTo>
                <a:lnTo>
                  <a:pt x="253898" y="225762"/>
                </a:lnTo>
                <a:lnTo>
                  <a:pt x="258876" y="225642"/>
                </a:lnTo>
                <a:lnTo>
                  <a:pt x="265898" y="225309"/>
                </a:lnTo>
                <a:lnTo>
                  <a:pt x="275907" y="223772"/>
                </a:lnTo>
                <a:lnTo>
                  <a:pt x="280263" y="222560"/>
                </a:lnTo>
                <a:close/>
              </a:path>
              <a:path w="332740" h="226060">
                <a:moveTo>
                  <a:pt x="320852" y="59504"/>
                </a:moveTo>
                <a:lnTo>
                  <a:pt x="306520" y="21226"/>
                </a:lnTo>
                <a:lnTo>
                  <a:pt x="265898" y="700"/>
                </a:lnTo>
                <a:lnTo>
                  <a:pt x="253898" y="0"/>
                </a:lnTo>
                <a:lnTo>
                  <a:pt x="245126" y="480"/>
                </a:lnTo>
                <a:lnTo>
                  <a:pt x="204914" y="18419"/>
                </a:lnTo>
                <a:lnTo>
                  <a:pt x="186847" y="56447"/>
                </a:lnTo>
                <a:lnTo>
                  <a:pt x="186334" y="65905"/>
                </a:lnTo>
                <a:lnTo>
                  <a:pt x="238150" y="65905"/>
                </a:lnTo>
                <a:lnTo>
                  <a:pt x="238150" y="58742"/>
                </a:lnTo>
                <a:lnTo>
                  <a:pt x="239623" y="53408"/>
                </a:lnTo>
                <a:lnTo>
                  <a:pt x="245668" y="46245"/>
                </a:lnTo>
                <a:lnTo>
                  <a:pt x="249478" y="44467"/>
                </a:lnTo>
                <a:lnTo>
                  <a:pt x="256540" y="44467"/>
                </a:lnTo>
                <a:lnTo>
                  <a:pt x="258876" y="44975"/>
                </a:lnTo>
                <a:lnTo>
                  <a:pt x="261061" y="46042"/>
                </a:lnTo>
                <a:lnTo>
                  <a:pt x="263245" y="47058"/>
                </a:lnTo>
                <a:lnTo>
                  <a:pt x="265125" y="48582"/>
                </a:lnTo>
                <a:lnTo>
                  <a:pt x="266750" y="50512"/>
                </a:lnTo>
                <a:lnTo>
                  <a:pt x="268427" y="52443"/>
                </a:lnTo>
                <a:lnTo>
                  <a:pt x="269595" y="54576"/>
                </a:lnTo>
                <a:lnTo>
                  <a:pt x="270256" y="56964"/>
                </a:lnTo>
                <a:lnTo>
                  <a:pt x="271272" y="59656"/>
                </a:lnTo>
                <a:lnTo>
                  <a:pt x="271780" y="62704"/>
                </a:lnTo>
                <a:lnTo>
                  <a:pt x="271780" y="138922"/>
                </a:lnTo>
                <a:lnTo>
                  <a:pt x="274421" y="140936"/>
                </a:lnTo>
                <a:lnTo>
                  <a:pt x="278333" y="145610"/>
                </a:lnTo>
                <a:lnTo>
                  <a:pt x="280263" y="150842"/>
                </a:lnTo>
                <a:lnTo>
                  <a:pt x="280263" y="222560"/>
                </a:lnTo>
                <a:lnTo>
                  <a:pt x="285099" y="221215"/>
                </a:lnTo>
                <a:lnTo>
                  <a:pt x="289915" y="219161"/>
                </a:lnTo>
                <a:lnTo>
                  <a:pt x="289915" y="104005"/>
                </a:lnTo>
                <a:lnTo>
                  <a:pt x="297048" y="100794"/>
                </a:lnTo>
                <a:lnTo>
                  <a:pt x="320365" y="66818"/>
                </a:lnTo>
                <a:lnTo>
                  <a:pt x="320852" y="59504"/>
                </a:lnTo>
                <a:close/>
              </a:path>
              <a:path w="332740" h="226060">
                <a:moveTo>
                  <a:pt x="271780" y="138922"/>
                </a:moveTo>
                <a:lnTo>
                  <a:pt x="271780" y="73372"/>
                </a:lnTo>
                <a:lnTo>
                  <a:pt x="269697" y="79214"/>
                </a:lnTo>
                <a:lnTo>
                  <a:pt x="265531" y="83786"/>
                </a:lnTo>
                <a:lnTo>
                  <a:pt x="232765" y="92117"/>
                </a:lnTo>
                <a:lnTo>
                  <a:pt x="232765" y="133215"/>
                </a:lnTo>
                <a:lnTo>
                  <a:pt x="238150" y="132894"/>
                </a:lnTo>
                <a:lnTo>
                  <a:pt x="239623" y="132826"/>
                </a:lnTo>
                <a:lnTo>
                  <a:pt x="243433" y="132709"/>
                </a:lnTo>
                <a:lnTo>
                  <a:pt x="249732" y="132715"/>
                </a:lnTo>
                <a:lnTo>
                  <a:pt x="269697" y="137334"/>
                </a:lnTo>
                <a:lnTo>
                  <a:pt x="271780" y="138922"/>
                </a:lnTo>
                <a:close/>
              </a:path>
              <a:path w="332740" h="226060">
                <a:moveTo>
                  <a:pt x="332486" y="154601"/>
                </a:moveTo>
                <a:lnTo>
                  <a:pt x="316534" y="117822"/>
                </a:lnTo>
                <a:lnTo>
                  <a:pt x="289915" y="104005"/>
                </a:lnTo>
                <a:lnTo>
                  <a:pt x="289915" y="219161"/>
                </a:lnTo>
                <a:lnTo>
                  <a:pt x="321614" y="191635"/>
                </a:lnTo>
                <a:lnTo>
                  <a:pt x="332486" y="154601"/>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31746" name="object 3"/>
          <p:cNvSpPr>
            <a:spLocks noChangeArrowheads="1"/>
          </p:cNvSpPr>
          <p:nvPr/>
        </p:nvSpPr>
        <p:spPr bwMode="auto">
          <a:xfrm>
            <a:off x="6842125" y="330200"/>
            <a:ext cx="355600" cy="3492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1747" name="object 4"/>
          <p:cNvSpPr>
            <a:spLocks noChangeArrowheads="1"/>
          </p:cNvSpPr>
          <p:nvPr/>
        </p:nvSpPr>
        <p:spPr bwMode="auto">
          <a:xfrm>
            <a:off x="5319713" y="330200"/>
            <a:ext cx="1409700" cy="1031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1748" name="object 6"/>
          <p:cNvSpPr>
            <a:spLocks noChangeArrowheads="1"/>
          </p:cNvSpPr>
          <p:nvPr/>
        </p:nvSpPr>
        <p:spPr bwMode="auto">
          <a:xfrm>
            <a:off x="690563" y="1487488"/>
            <a:ext cx="663575" cy="860425"/>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1749" name="object 7"/>
          <p:cNvSpPr>
            <a:spLocks noChangeArrowheads="1"/>
          </p:cNvSpPr>
          <p:nvPr/>
        </p:nvSpPr>
        <p:spPr bwMode="auto">
          <a:xfrm>
            <a:off x="1384300" y="1438275"/>
            <a:ext cx="1169988" cy="9779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1750" name="object 8"/>
          <p:cNvSpPr>
            <a:spLocks noChangeArrowheads="1"/>
          </p:cNvSpPr>
          <p:nvPr/>
        </p:nvSpPr>
        <p:spPr bwMode="auto">
          <a:xfrm>
            <a:off x="5426075" y="1346200"/>
            <a:ext cx="1503363" cy="1008063"/>
          </a:xfrm>
          <a:prstGeom prst="rect">
            <a:avLst/>
          </a:prstGeom>
          <a:blipFill dpi="0" rotWithShape="1">
            <a:blip r:embed="rId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1751" name="object 9"/>
          <p:cNvSpPr>
            <a:spLocks noChangeArrowheads="1"/>
          </p:cNvSpPr>
          <p:nvPr/>
        </p:nvSpPr>
        <p:spPr bwMode="auto">
          <a:xfrm>
            <a:off x="641350" y="2459038"/>
            <a:ext cx="2370138" cy="2365375"/>
          </a:xfrm>
          <a:prstGeom prst="rect">
            <a:avLst/>
          </a:prstGeom>
          <a:blipFill dpi="0" rotWithShape="1">
            <a:blip r:embed="rId7"/>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1752" name="object 10"/>
          <p:cNvSpPr>
            <a:spLocks noChangeArrowheads="1"/>
          </p:cNvSpPr>
          <p:nvPr/>
        </p:nvSpPr>
        <p:spPr bwMode="auto">
          <a:xfrm>
            <a:off x="3111500" y="2503488"/>
            <a:ext cx="3713163" cy="2320925"/>
          </a:xfrm>
          <a:prstGeom prst="rect">
            <a:avLst/>
          </a:prstGeom>
          <a:blipFill dpi="0" rotWithShape="1">
            <a:blip r:embed="rId8"/>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 name="TextBox 10"/>
          <p:cNvSpPr txBox="1"/>
          <p:nvPr/>
        </p:nvSpPr>
        <p:spPr>
          <a:xfrm>
            <a:off x="654050" y="457200"/>
            <a:ext cx="4648200" cy="708025"/>
          </a:xfrm>
          <a:prstGeom prst="rect">
            <a:avLst/>
          </a:prstGeom>
          <a:noFill/>
        </p:spPr>
        <p:txBody>
          <a:bodyPr>
            <a:spAutoFit/>
          </a:bodyPr>
          <a:lstStyle/>
          <a:p>
            <a:pPr fontAlgn="auto">
              <a:spcBef>
                <a:spcPts val="0"/>
              </a:spcBef>
              <a:spcAft>
                <a:spcPts val="0"/>
              </a:spcAft>
              <a:defRPr/>
            </a:pPr>
            <a:r>
              <a:rPr lang="en-US" sz="2000" dirty="0">
                <a:solidFill>
                  <a:schemeClr val="tx2">
                    <a:lumMod val="60000"/>
                    <a:lumOff val="40000"/>
                  </a:schemeClr>
                </a:solidFill>
                <a:latin typeface="Comic Sans MS" pitchFamily="66" charset="0"/>
              </a:rPr>
              <a:t>Induction loops used with hearing aids and cochlear implants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object 3"/>
          <p:cNvSpPr>
            <a:spLocks noChangeArrowheads="1"/>
          </p:cNvSpPr>
          <p:nvPr/>
        </p:nvSpPr>
        <p:spPr bwMode="auto">
          <a:xfrm>
            <a:off x="365125" y="4743450"/>
            <a:ext cx="339725" cy="219075"/>
          </a:xfrm>
          <a:custGeom>
            <a:avLst/>
            <a:gdLst>
              <a:gd name="T0" fmla="*/ 0 w 340359"/>
              <a:gd name="T1" fmla="*/ 0 h 220345"/>
              <a:gd name="T2" fmla="*/ 340359 w 340359"/>
              <a:gd name="T3" fmla="*/ 220345 h 220345"/>
            </a:gdLst>
            <a:ahLst/>
            <a:cxnLst/>
            <a:rect l="T0" t="T1" r="T2" b="T3"/>
            <a:pathLst>
              <a:path w="340359" h="220345">
                <a:moveTo>
                  <a:pt x="151231" y="63885"/>
                </a:moveTo>
                <a:lnTo>
                  <a:pt x="136347" y="22128"/>
                </a:lnTo>
                <a:lnTo>
                  <a:pt x="94386" y="1097"/>
                </a:lnTo>
                <a:lnTo>
                  <a:pt x="86258" y="0"/>
                </a:lnTo>
                <a:lnTo>
                  <a:pt x="74930" y="87"/>
                </a:lnTo>
                <a:lnTo>
                  <a:pt x="36201" y="10596"/>
                </a:lnTo>
                <a:lnTo>
                  <a:pt x="6807" y="45140"/>
                </a:lnTo>
                <a:lnTo>
                  <a:pt x="0" y="82224"/>
                </a:lnTo>
                <a:lnTo>
                  <a:pt x="53441" y="82224"/>
                </a:lnTo>
                <a:lnTo>
                  <a:pt x="53441" y="76585"/>
                </a:lnTo>
                <a:lnTo>
                  <a:pt x="54042" y="67956"/>
                </a:lnTo>
                <a:lnTo>
                  <a:pt x="82600" y="45902"/>
                </a:lnTo>
                <a:lnTo>
                  <a:pt x="87934" y="48290"/>
                </a:lnTo>
                <a:lnTo>
                  <a:pt x="91643" y="53065"/>
                </a:lnTo>
                <a:lnTo>
                  <a:pt x="94996" y="57535"/>
                </a:lnTo>
                <a:lnTo>
                  <a:pt x="96672" y="63022"/>
                </a:lnTo>
                <a:lnTo>
                  <a:pt x="96672" y="156110"/>
                </a:lnTo>
                <a:lnTo>
                  <a:pt x="107803" y="146772"/>
                </a:lnTo>
                <a:lnTo>
                  <a:pt x="135868" y="113741"/>
                </a:lnTo>
                <a:lnTo>
                  <a:pt x="149904" y="78090"/>
                </a:lnTo>
                <a:lnTo>
                  <a:pt x="150899" y="70943"/>
                </a:lnTo>
                <a:lnTo>
                  <a:pt x="151231" y="63885"/>
                </a:lnTo>
                <a:close/>
              </a:path>
              <a:path w="340359" h="220345">
                <a:moveTo>
                  <a:pt x="96672" y="156110"/>
                </a:moveTo>
                <a:lnTo>
                  <a:pt x="96672" y="69575"/>
                </a:lnTo>
                <a:lnTo>
                  <a:pt x="96023" y="77081"/>
                </a:lnTo>
                <a:lnTo>
                  <a:pt x="94075" y="84967"/>
                </a:lnTo>
                <a:lnTo>
                  <a:pt x="70027" y="122936"/>
                </a:lnTo>
                <a:lnTo>
                  <a:pt x="36474" y="151363"/>
                </a:lnTo>
                <a:lnTo>
                  <a:pt x="1168" y="174579"/>
                </a:lnTo>
                <a:lnTo>
                  <a:pt x="1168" y="220349"/>
                </a:lnTo>
                <a:lnTo>
                  <a:pt x="74930" y="220349"/>
                </a:lnTo>
                <a:lnTo>
                  <a:pt x="74930" y="172191"/>
                </a:lnTo>
                <a:lnTo>
                  <a:pt x="92502" y="159608"/>
                </a:lnTo>
                <a:lnTo>
                  <a:pt x="96672" y="156110"/>
                </a:lnTo>
                <a:close/>
              </a:path>
              <a:path w="340359" h="220345">
                <a:moveTo>
                  <a:pt x="53594" y="82224"/>
                </a:moveTo>
                <a:lnTo>
                  <a:pt x="53441" y="76585"/>
                </a:lnTo>
                <a:lnTo>
                  <a:pt x="53441" y="82224"/>
                </a:lnTo>
                <a:lnTo>
                  <a:pt x="53594" y="82224"/>
                </a:lnTo>
                <a:close/>
              </a:path>
              <a:path w="340359" h="220345">
                <a:moveTo>
                  <a:pt x="151231" y="220349"/>
                </a:moveTo>
                <a:lnTo>
                  <a:pt x="151231" y="172191"/>
                </a:lnTo>
                <a:lnTo>
                  <a:pt x="74930" y="172191"/>
                </a:lnTo>
                <a:lnTo>
                  <a:pt x="74930" y="220349"/>
                </a:lnTo>
                <a:lnTo>
                  <a:pt x="151231" y="220349"/>
                </a:lnTo>
                <a:close/>
              </a:path>
              <a:path w="340359" h="220345">
                <a:moveTo>
                  <a:pt x="319074" y="220349"/>
                </a:moveTo>
                <a:lnTo>
                  <a:pt x="319074" y="3637"/>
                </a:lnTo>
                <a:lnTo>
                  <a:pt x="267868" y="3637"/>
                </a:lnTo>
                <a:lnTo>
                  <a:pt x="175006" y="140136"/>
                </a:lnTo>
                <a:lnTo>
                  <a:pt x="175006" y="181030"/>
                </a:lnTo>
                <a:lnTo>
                  <a:pt x="226212" y="181030"/>
                </a:lnTo>
                <a:lnTo>
                  <a:pt x="226212" y="140136"/>
                </a:lnTo>
                <a:lnTo>
                  <a:pt x="273202" y="67949"/>
                </a:lnTo>
                <a:lnTo>
                  <a:pt x="273202" y="220349"/>
                </a:lnTo>
                <a:lnTo>
                  <a:pt x="319074" y="220349"/>
                </a:lnTo>
                <a:close/>
              </a:path>
              <a:path w="340359" h="220345">
                <a:moveTo>
                  <a:pt x="273202" y="220349"/>
                </a:moveTo>
                <a:lnTo>
                  <a:pt x="273202" y="67949"/>
                </a:lnTo>
                <a:lnTo>
                  <a:pt x="271424" y="140136"/>
                </a:lnTo>
                <a:lnTo>
                  <a:pt x="226212" y="140136"/>
                </a:lnTo>
                <a:lnTo>
                  <a:pt x="226212" y="181030"/>
                </a:lnTo>
                <a:lnTo>
                  <a:pt x="267868" y="181030"/>
                </a:lnTo>
                <a:lnTo>
                  <a:pt x="267868" y="220349"/>
                </a:lnTo>
                <a:lnTo>
                  <a:pt x="273202" y="220349"/>
                </a:lnTo>
                <a:close/>
              </a:path>
              <a:path w="340359" h="220345">
                <a:moveTo>
                  <a:pt x="339902" y="181030"/>
                </a:moveTo>
                <a:lnTo>
                  <a:pt x="339902" y="138358"/>
                </a:lnTo>
                <a:lnTo>
                  <a:pt x="319074" y="138358"/>
                </a:lnTo>
                <a:lnTo>
                  <a:pt x="319074" y="181030"/>
                </a:lnTo>
                <a:lnTo>
                  <a:pt x="339902" y="181030"/>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32770" name="object 4"/>
          <p:cNvSpPr>
            <a:spLocks noChangeArrowheads="1"/>
          </p:cNvSpPr>
          <p:nvPr/>
        </p:nvSpPr>
        <p:spPr bwMode="auto">
          <a:xfrm>
            <a:off x="363538" y="330200"/>
            <a:ext cx="355600" cy="3492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2771" name="object 5"/>
          <p:cNvSpPr>
            <a:spLocks noChangeArrowheads="1"/>
          </p:cNvSpPr>
          <p:nvPr/>
        </p:nvSpPr>
        <p:spPr bwMode="auto">
          <a:xfrm>
            <a:off x="793750" y="330200"/>
            <a:ext cx="1408113" cy="1031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73" name="Rectangle 1"/>
          <p:cNvSpPr>
            <a:spLocks noChangeArrowheads="1"/>
          </p:cNvSpPr>
          <p:nvPr/>
        </p:nvSpPr>
        <p:spPr bwMode="auto">
          <a:xfrm>
            <a:off x="654050" y="990600"/>
            <a:ext cx="6248400" cy="3140075"/>
          </a:xfrm>
          <a:prstGeom prst="rect">
            <a:avLst/>
          </a:prstGeom>
          <a:noFill/>
          <a:ln w="9525">
            <a:noFill/>
            <a:miter lim="800000"/>
            <a:headEnd/>
            <a:tailEnd/>
          </a:ln>
          <a:effectLst/>
        </p:spPr>
        <p:txBody>
          <a:bodyPr anchor="ctr">
            <a:spAutoFit/>
          </a:bodyPr>
          <a:lstStyle/>
          <a:p>
            <a:pPr algn="just">
              <a:defRPr/>
            </a:pPr>
            <a:r>
              <a:rPr lang="en-US" dirty="0">
                <a:solidFill>
                  <a:schemeClr val="tx2">
                    <a:lumMod val="60000"/>
                    <a:lumOff val="40000"/>
                  </a:schemeClr>
                </a:solidFill>
                <a:latin typeface="Comic Sans MS" pitchFamily="66" charset="0"/>
                <a:ea typeface="Times New Roman" pitchFamily="18" charset="0"/>
                <a:cs typeface="Arial" pitchFamily="34" charset="0"/>
              </a:rPr>
              <a:t>People with disabilities represent 50 million people in the European Union (10 since European populations (equivalent to the population of Belgium, the Czech Republic, Greece, Hungary and the Netherlands together.</a:t>
            </a:r>
            <a:endParaRPr lang="en-US" dirty="0">
              <a:solidFill>
                <a:schemeClr val="tx2">
                  <a:lumMod val="60000"/>
                  <a:lumOff val="40000"/>
                </a:schemeClr>
              </a:solidFill>
              <a:latin typeface="Comic Sans MS" pitchFamily="66" charset="0"/>
              <a:cs typeface="Arial" pitchFamily="34" charset="0"/>
            </a:endParaRPr>
          </a:p>
          <a:p>
            <a:pPr algn="just" eaLnBrk="0" hangingPunct="0">
              <a:defRPr/>
            </a:pPr>
            <a:endParaRPr lang="en-US" dirty="0">
              <a:solidFill>
                <a:schemeClr val="tx2">
                  <a:lumMod val="60000"/>
                  <a:lumOff val="40000"/>
                </a:schemeClr>
              </a:solidFill>
              <a:latin typeface="Comic Sans MS" pitchFamily="66" charset="0"/>
              <a:ea typeface="Times New Roman" pitchFamily="18" charset="0"/>
              <a:cs typeface="Arial" pitchFamily="34" charset="0"/>
            </a:endParaRPr>
          </a:p>
          <a:p>
            <a:pPr algn="just" eaLnBrk="0" hangingPunct="0">
              <a:defRPr/>
            </a:pPr>
            <a:r>
              <a:rPr lang="en-US" dirty="0">
                <a:solidFill>
                  <a:schemeClr val="tx2">
                    <a:lumMod val="60000"/>
                    <a:lumOff val="40000"/>
                  </a:schemeClr>
                </a:solidFill>
                <a:latin typeface="Comic Sans MS" pitchFamily="66" charset="0"/>
                <a:ea typeface="Times New Roman" pitchFamily="18" charset="0"/>
                <a:cs typeface="Arial" pitchFamily="34" charset="0"/>
              </a:rPr>
              <a:t>Investing in this kind of tourism returns investment.</a:t>
            </a:r>
            <a:endParaRPr lang="en-US" dirty="0">
              <a:solidFill>
                <a:schemeClr val="tx2">
                  <a:lumMod val="60000"/>
                  <a:lumOff val="40000"/>
                </a:schemeClr>
              </a:solidFill>
              <a:latin typeface="Comic Sans MS" pitchFamily="66" charset="0"/>
              <a:cs typeface="Arial" pitchFamily="34" charset="0"/>
            </a:endParaRPr>
          </a:p>
          <a:p>
            <a:pPr algn="just" eaLnBrk="0" hangingPunct="0">
              <a:defRPr/>
            </a:pPr>
            <a:endParaRPr lang="en-US" dirty="0">
              <a:solidFill>
                <a:schemeClr val="tx2">
                  <a:lumMod val="60000"/>
                  <a:lumOff val="40000"/>
                </a:schemeClr>
              </a:solidFill>
              <a:latin typeface="Comic Sans MS" pitchFamily="66" charset="0"/>
              <a:ea typeface="Times New Roman" pitchFamily="18" charset="0"/>
              <a:cs typeface="Arial" pitchFamily="34" charset="0"/>
            </a:endParaRPr>
          </a:p>
          <a:p>
            <a:pPr algn="just" eaLnBrk="0" hangingPunct="0">
              <a:defRPr/>
            </a:pPr>
            <a:r>
              <a:rPr lang="en-US" dirty="0">
                <a:solidFill>
                  <a:schemeClr val="tx2">
                    <a:lumMod val="60000"/>
                    <a:lumOff val="40000"/>
                  </a:schemeClr>
                </a:solidFill>
                <a:latin typeface="Comic Sans MS" pitchFamily="66" charset="0"/>
                <a:ea typeface="Times New Roman" pitchFamily="18" charset="0"/>
                <a:cs typeface="Arial" pitchFamily="34" charset="0"/>
              </a:rPr>
              <a:t>There is no doubt that there is huge space for improvement of the tourist offer for this particular and important market segment.</a:t>
            </a:r>
            <a:endParaRPr lang="en-US" dirty="0">
              <a:solidFill>
                <a:schemeClr val="tx2">
                  <a:lumMod val="60000"/>
                  <a:lumOff val="40000"/>
                </a:schemeClr>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object 2"/>
          <p:cNvSpPr>
            <a:spLocks noChangeArrowheads="1"/>
          </p:cNvSpPr>
          <p:nvPr/>
        </p:nvSpPr>
        <p:spPr bwMode="auto">
          <a:xfrm>
            <a:off x="935038" y="4422775"/>
            <a:ext cx="1890712" cy="42703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4818" name="object 3"/>
          <p:cNvSpPr>
            <a:spLocks noChangeArrowheads="1"/>
          </p:cNvSpPr>
          <p:nvPr/>
        </p:nvSpPr>
        <p:spPr bwMode="auto">
          <a:xfrm>
            <a:off x="4129088" y="4427538"/>
            <a:ext cx="2243137" cy="422275"/>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4819" name="object 4"/>
          <p:cNvSpPr>
            <a:spLocks noChangeArrowheads="1"/>
          </p:cNvSpPr>
          <p:nvPr/>
        </p:nvSpPr>
        <p:spPr bwMode="auto">
          <a:xfrm>
            <a:off x="6570663" y="4387850"/>
            <a:ext cx="423862" cy="417513"/>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4820" name="object 5"/>
          <p:cNvSpPr>
            <a:spLocks noChangeArrowheads="1"/>
          </p:cNvSpPr>
          <p:nvPr/>
        </p:nvSpPr>
        <p:spPr bwMode="auto">
          <a:xfrm>
            <a:off x="539750" y="4359275"/>
            <a:ext cx="233363" cy="465138"/>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4821" name="object 6"/>
          <p:cNvSpPr>
            <a:spLocks noChangeArrowheads="1"/>
          </p:cNvSpPr>
          <p:nvPr/>
        </p:nvSpPr>
        <p:spPr bwMode="auto">
          <a:xfrm>
            <a:off x="3467100" y="1079500"/>
            <a:ext cx="625475" cy="614363"/>
          </a:xfrm>
          <a:prstGeom prst="rect">
            <a:avLst/>
          </a:prstGeom>
          <a:blipFill dpi="0" rotWithShape="1">
            <a:blip r:embed="rId6"/>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4822" name="object 7"/>
          <p:cNvSpPr>
            <a:spLocks noChangeArrowheads="1"/>
          </p:cNvSpPr>
          <p:nvPr/>
        </p:nvSpPr>
        <p:spPr bwMode="auto">
          <a:xfrm>
            <a:off x="2703513" y="1920875"/>
            <a:ext cx="2254250" cy="1341438"/>
          </a:xfrm>
          <a:prstGeom prst="rect">
            <a:avLst/>
          </a:prstGeom>
          <a:blipFill dpi="0" rotWithShape="1">
            <a:blip r:embed="rId7"/>
            <a:srcRect/>
            <a:stretch>
              <a:fillRect/>
            </a:stretch>
          </a:blipFill>
          <a:ln w="9525">
            <a:noFill/>
            <a:miter lim="800000"/>
            <a:headEnd/>
            <a:tailEnd/>
          </a:ln>
        </p:spPr>
        <p:txBody>
          <a:bodyPr lIns="0" tIns="0" rIns="0" bIns="0"/>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object 3"/>
          <p:cNvSpPr>
            <a:spLocks noChangeArrowheads="1"/>
          </p:cNvSpPr>
          <p:nvPr/>
        </p:nvSpPr>
        <p:spPr bwMode="auto">
          <a:xfrm>
            <a:off x="793750" y="330200"/>
            <a:ext cx="1408113" cy="1031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242" name="object 4"/>
          <p:cNvSpPr>
            <a:spLocks noChangeArrowheads="1"/>
          </p:cNvSpPr>
          <p:nvPr/>
        </p:nvSpPr>
        <p:spPr bwMode="auto">
          <a:xfrm>
            <a:off x="477838" y="4743450"/>
            <a:ext cx="150812" cy="219075"/>
          </a:xfrm>
          <a:custGeom>
            <a:avLst/>
            <a:gdLst>
              <a:gd name="T0" fmla="*/ 0 w 151765"/>
              <a:gd name="T1" fmla="*/ 0 h 220345"/>
              <a:gd name="T2" fmla="*/ 151765 w 151765"/>
              <a:gd name="T3" fmla="*/ 220345 h 220345"/>
            </a:gdLst>
            <a:ahLst/>
            <a:cxnLst/>
            <a:rect l="T0" t="T1" r="T2" b="T3"/>
            <a:pathLst>
              <a:path w="151765" h="220345">
                <a:moveTo>
                  <a:pt x="151231" y="63885"/>
                </a:moveTo>
                <a:lnTo>
                  <a:pt x="136347" y="22128"/>
                </a:lnTo>
                <a:lnTo>
                  <a:pt x="94386" y="1097"/>
                </a:lnTo>
                <a:lnTo>
                  <a:pt x="86258" y="0"/>
                </a:lnTo>
                <a:lnTo>
                  <a:pt x="74930" y="87"/>
                </a:lnTo>
                <a:lnTo>
                  <a:pt x="36201" y="10596"/>
                </a:lnTo>
                <a:lnTo>
                  <a:pt x="6807" y="45140"/>
                </a:lnTo>
                <a:lnTo>
                  <a:pt x="0" y="82224"/>
                </a:lnTo>
                <a:lnTo>
                  <a:pt x="53441" y="82224"/>
                </a:lnTo>
                <a:lnTo>
                  <a:pt x="53441" y="76585"/>
                </a:lnTo>
                <a:lnTo>
                  <a:pt x="54042" y="67956"/>
                </a:lnTo>
                <a:lnTo>
                  <a:pt x="82600" y="45902"/>
                </a:lnTo>
                <a:lnTo>
                  <a:pt x="87934" y="48290"/>
                </a:lnTo>
                <a:lnTo>
                  <a:pt x="91643" y="53065"/>
                </a:lnTo>
                <a:lnTo>
                  <a:pt x="94996" y="57535"/>
                </a:lnTo>
                <a:lnTo>
                  <a:pt x="96672" y="63022"/>
                </a:lnTo>
                <a:lnTo>
                  <a:pt x="96672" y="156110"/>
                </a:lnTo>
                <a:lnTo>
                  <a:pt x="107803" y="146772"/>
                </a:lnTo>
                <a:lnTo>
                  <a:pt x="135868" y="113741"/>
                </a:lnTo>
                <a:lnTo>
                  <a:pt x="149904" y="78090"/>
                </a:lnTo>
                <a:lnTo>
                  <a:pt x="150899" y="70943"/>
                </a:lnTo>
                <a:lnTo>
                  <a:pt x="151231" y="63885"/>
                </a:lnTo>
                <a:close/>
              </a:path>
              <a:path w="151765" h="220345">
                <a:moveTo>
                  <a:pt x="96672" y="156110"/>
                </a:moveTo>
                <a:lnTo>
                  <a:pt x="96672" y="69575"/>
                </a:lnTo>
                <a:lnTo>
                  <a:pt x="96023" y="77081"/>
                </a:lnTo>
                <a:lnTo>
                  <a:pt x="94075" y="84967"/>
                </a:lnTo>
                <a:lnTo>
                  <a:pt x="70027" y="122936"/>
                </a:lnTo>
                <a:lnTo>
                  <a:pt x="36474" y="151363"/>
                </a:lnTo>
                <a:lnTo>
                  <a:pt x="1168" y="174579"/>
                </a:lnTo>
                <a:lnTo>
                  <a:pt x="1168" y="220349"/>
                </a:lnTo>
                <a:lnTo>
                  <a:pt x="74930" y="220349"/>
                </a:lnTo>
                <a:lnTo>
                  <a:pt x="74930" y="172191"/>
                </a:lnTo>
                <a:lnTo>
                  <a:pt x="92502" y="159608"/>
                </a:lnTo>
                <a:lnTo>
                  <a:pt x="96672" y="156110"/>
                </a:lnTo>
                <a:close/>
              </a:path>
              <a:path w="151765" h="220345">
                <a:moveTo>
                  <a:pt x="53594" y="82224"/>
                </a:moveTo>
                <a:lnTo>
                  <a:pt x="53441" y="76585"/>
                </a:lnTo>
                <a:lnTo>
                  <a:pt x="53441" y="82224"/>
                </a:lnTo>
                <a:lnTo>
                  <a:pt x="53594" y="82224"/>
                </a:lnTo>
                <a:close/>
              </a:path>
              <a:path w="151765" h="220345">
                <a:moveTo>
                  <a:pt x="151231" y="220349"/>
                </a:moveTo>
                <a:lnTo>
                  <a:pt x="151231" y="172191"/>
                </a:lnTo>
                <a:lnTo>
                  <a:pt x="74930" y="172191"/>
                </a:lnTo>
                <a:lnTo>
                  <a:pt x="74930" y="220349"/>
                </a:lnTo>
                <a:lnTo>
                  <a:pt x="151231" y="220349"/>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10243" name="object 5"/>
          <p:cNvSpPr>
            <a:spLocks noChangeArrowheads="1"/>
          </p:cNvSpPr>
          <p:nvPr/>
        </p:nvSpPr>
        <p:spPr bwMode="auto">
          <a:xfrm>
            <a:off x="363538" y="330200"/>
            <a:ext cx="355600" cy="34925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5601" name="Rectangle 1"/>
          <p:cNvSpPr>
            <a:spLocks noChangeArrowheads="1"/>
          </p:cNvSpPr>
          <p:nvPr/>
        </p:nvSpPr>
        <p:spPr bwMode="auto">
          <a:xfrm>
            <a:off x="806450" y="1066800"/>
            <a:ext cx="5943600" cy="3140075"/>
          </a:xfrm>
          <a:prstGeom prst="rect">
            <a:avLst/>
          </a:prstGeom>
          <a:noFill/>
          <a:ln w="9525">
            <a:noFill/>
            <a:miter lim="800000"/>
            <a:headEnd/>
            <a:tailEnd/>
          </a:ln>
          <a:effectLst/>
        </p:spPr>
        <p:txBody>
          <a:bodyPr anchor="ctr">
            <a:spAutoFit/>
          </a:bodyPr>
          <a:lstStyle/>
          <a:p>
            <a:pPr algn="just">
              <a:defRPr/>
            </a:pPr>
            <a:r>
              <a:rPr lang="en-US" dirty="0">
                <a:solidFill>
                  <a:schemeClr val="tx2">
                    <a:lumMod val="60000"/>
                    <a:lumOff val="40000"/>
                  </a:schemeClr>
                </a:solidFill>
                <a:latin typeface="Comic Sans MS" pitchFamily="66" charset="0"/>
                <a:ea typeface="Times New Roman" pitchFamily="18" charset="0"/>
                <a:cs typeface="Arial" pitchFamily="34" charset="0"/>
              </a:rPr>
              <a:t>According to statistics by </a:t>
            </a:r>
            <a:r>
              <a:rPr lang="en-US" b="1" dirty="0" err="1">
                <a:solidFill>
                  <a:schemeClr val="tx2">
                    <a:lumMod val="60000"/>
                    <a:lumOff val="40000"/>
                  </a:schemeClr>
                </a:solidFill>
                <a:latin typeface="Comic Sans MS" pitchFamily="66" charset="0"/>
                <a:ea typeface="Times New Roman" pitchFamily="18" charset="0"/>
                <a:cs typeface="Arial" pitchFamily="34" charset="0"/>
              </a:rPr>
              <a:t>Ivor</a:t>
            </a:r>
            <a:r>
              <a:rPr lang="en-US" b="1" dirty="0">
                <a:solidFill>
                  <a:schemeClr val="tx2">
                    <a:lumMod val="60000"/>
                    <a:lumOff val="40000"/>
                  </a:schemeClr>
                </a:solidFill>
                <a:latin typeface="Comic Sans MS" pitchFamily="66" charset="0"/>
                <a:ea typeface="Times New Roman" pitchFamily="18" charset="0"/>
                <a:cs typeface="Arial" pitchFamily="34" charset="0"/>
              </a:rPr>
              <a:t> Ambrose</a:t>
            </a:r>
            <a:r>
              <a:rPr lang="en-US" dirty="0">
                <a:solidFill>
                  <a:schemeClr val="tx2">
                    <a:lumMod val="60000"/>
                    <a:lumOff val="40000"/>
                  </a:schemeClr>
                </a:solidFill>
                <a:latin typeface="Comic Sans MS" pitchFamily="66" charset="0"/>
                <a:ea typeface="Times New Roman" pitchFamily="18" charset="0"/>
                <a:cs typeface="Arial" pitchFamily="34" charset="0"/>
              </a:rPr>
              <a:t>, the general director of the European association "Tourism for All", in which travel of people with disabilities makes up one third of European tourism, and annually generate an income of 80 billion </a:t>
            </a:r>
            <a:r>
              <a:rPr lang="en-US" dirty="0" err="1">
                <a:solidFill>
                  <a:schemeClr val="tx2">
                    <a:lumMod val="60000"/>
                    <a:lumOff val="40000"/>
                  </a:schemeClr>
                </a:solidFill>
                <a:latin typeface="Comic Sans MS" pitchFamily="66" charset="0"/>
                <a:ea typeface="Times New Roman" pitchFamily="18" charset="0"/>
                <a:cs typeface="Arial" pitchFamily="34" charset="0"/>
              </a:rPr>
              <a:t>euros</a:t>
            </a:r>
            <a:r>
              <a:rPr lang="en-US" dirty="0">
                <a:solidFill>
                  <a:schemeClr val="tx2">
                    <a:lumMod val="60000"/>
                    <a:lumOff val="40000"/>
                  </a:schemeClr>
                </a:solidFill>
                <a:latin typeface="Comic Sans MS" pitchFamily="66" charset="0"/>
                <a:ea typeface="Times New Roman" pitchFamily="18" charset="0"/>
                <a:cs typeface="Arial" pitchFamily="34" charset="0"/>
              </a:rPr>
              <a:t>.</a:t>
            </a:r>
            <a:endParaRPr lang="en-US" dirty="0">
              <a:solidFill>
                <a:schemeClr val="tx2">
                  <a:lumMod val="60000"/>
                  <a:lumOff val="40000"/>
                </a:schemeClr>
              </a:solidFill>
              <a:latin typeface="Comic Sans MS" pitchFamily="66" charset="0"/>
              <a:cs typeface="Arial" pitchFamily="34" charset="0"/>
            </a:endParaRPr>
          </a:p>
          <a:p>
            <a:pPr algn="just" eaLnBrk="0" hangingPunct="0">
              <a:defRPr/>
            </a:pPr>
            <a:endParaRPr lang="en-US" dirty="0">
              <a:solidFill>
                <a:schemeClr val="tx2">
                  <a:lumMod val="60000"/>
                  <a:lumOff val="40000"/>
                </a:schemeClr>
              </a:solidFill>
              <a:latin typeface="Comic Sans MS" pitchFamily="66" charset="0"/>
              <a:ea typeface="Times New Roman" pitchFamily="18" charset="0"/>
              <a:cs typeface="Arial" pitchFamily="34" charset="0"/>
            </a:endParaRPr>
          </a:p>
          <a:p>
            <a:pPr algn="just" eaLnBrk="0" hangingPunct="0">
              <a:defRPr/>
            </a:pPr>
            <a:r>
              <a:rPr lang="en-US" dirty="0">
                <a:solidFill>
                  <a:schemeClr val="tx2">
                    <a:lumMod val="60000"/>
                    <a:lumOff val="40000"/>
                  </a:schemeClr>
                </a:solidFill>
                <a:latin typeface="Comic Sans MS" pitchFamily="66" charset="0"/>
                <a:ea typeface="Times New Roman" pitchFamily="18" charset="0"/>
                <a:cs typeface="Arial" pitchFamily="34" charset="0"/>
              </a:rPr>
              <a:t>After many years of crisis, Serbia is again in the cycle of acquiring knowledge and some standards that are needed by foreign and domestic tourists with disabilities to use the tourist capacities of our country.</a:t>
            </a:r>
            <a:endParaRPr lang="en-US" dirty="0">
              <a:solidFill>
                <a:schemeClr val="tx2">
                  <a:lumMod val="60000"/>
                  <a:lumOff val="40000"/>
                </a:schemeClr>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object 3"/>
          <p:cNvSpPr>
            <a:spLocks noChangeArrowheads="1"/>
          </p:cNvSpPr>
          <p:nvPr/>
        </p:nvSpPr>
        <p:spPr bwMode="auto">
          <a:xfrm>
            <a:off x="6934200" y="4741863"/>
            <a:ext cx="153988" cy="227012"/>
          </a:xfrm>
          <a:custGeom>
            <a:avLst/>
            <a:gdLst>
              <a:gd name="T0" fmla="*/ 0 w 153034"/>
              <a:gd name="T1" fmla="*/ 0 h 226060"/>
              <a:gd name="T2" fmla="*/ 153034 w 153034"/>
              <a:gd name="T3" fmla="*/ 226060 h 226060"/>
            </a:gdLst>
            <a:ahLst/>
            <a:cxnLst/>
            <a:rect l="T0" t="T1" r="T2" b="T3"/>
            <a:pathLst>
              <a:path w="153034" h="226060">
                <a:moveTo>
                  <a:pt x="100482" y="222560"/>
                </a:moveTo>
                <a:lnTo>
                  <a:pt x="100482" y="160901"/>
                </a:lnTo>
                <a:lnTo>
                  <a:pt x="99314" y="164965"/>
                </a:lnTo>
                <a:lnTo>
                  <a:pt x="97028" y="168927"/>
                </a:lnTo>
                <a:lnTo>
                  <a:pt x="69697" y="179701"/>
                </a:lnTo>
                <a:lnTo>
                  <a:pt x="64617" y="177766"/>
                </a:lnTo>
                <a:lnTo>
                  <a:pt x="55778" y="169638"/>
                </a:lnTo>
                <a:lnTo>
                  <a:pt x="53594" y="163695"/>
                </a:lnTo>
                <a:lnTo>
                  <a:pt x="53594" y="155821"/>
                </a:lnTo>
                <a:lnTo>
                  <a:pt x="0" y="155821"/>
                </a:lnTo>
                <a:lnTo>
                  <a:pt x="11804" y="197927"/>
                </a:lnTo>
                <a:lnTo>
                  <a:pt x="51060" y="223194"/>
                </a:lnTo>
                <a:lnTo>
                  <a:pt x="74117" y="225762"/>
                </a:lnTo>
                <a:lnTo>
                  <a:pt x="79095" y="225642"/>
                </a:lnTo>
                <a:lnTo>
                  <a:pt x="86117" y="225309"/>
                </a:lnTo>
                <a:lnTo>
                  <a:pt x="96126" y="223772"/>
                </a:lnTo>
                <a:lnTo>
                  <a:pt x="100482" y="222560"/>
                </a:lnTo>
                <a:close/>
              </a:path>
              <a:path w="153034" h="226060">
                <a:moveTo>
                  <a:pt x="141071" y="59504"/>
                </a:moveTo>
                <a:lnTo>
                  <a:pt x="126739" y="21226"/>
                </a:lnTo>
                <a:lnTo>
                  <a:pt x="86117" y="700"/>
                </a:lnTo>
                <a:lnTo>
                  <a:pt x="74117" y="0"/>
                </a:lnTo>
                <a:lnTo>
                  <a:pt x="65345" y="480"/>
                </a:lnTo>
                <a:lnTo>
                  <a:pt x="25133" y="18419"/>
                </a:lnTo>
                <a:lnTo>
                  <a:pt x="7066" y="56447"/>
                </a:lnTo>
                <a:lnTo>
                  <a:pt x="6553" y="65905"/>
                </a:lnTo>
                <a:lnTo>
                  <a:pt x="58369" y="65905"/>
                </a:lnTo>
                <a:lnTo>
                  <a:pt x="58369" y="58742"/>
                </a:lnTo>
                <a:lnTo>
                  <a:pt x="59842" y="53408"/>
                </a:lnTo>
                <a:lnTo>
                  <a:pt x="65887" y="46245"/>
                </a:lnTo>
                <a:lnTo>
                  <a:pt x="69697" y="44467"/>
                </a:lnTo>
                <a:lnTo>
                  <a:pt x="76758" y="44467"/>
                </a:lnTo>
                <a:lnTo>
                  <a:pt x="79095" y="44975"/>
                </a:lnTo>
                <a:lnTo>
                  <a:pt x="81280" y="46042"/>
                </a:lnTo>
                <a:lnTo>
                  <a:pt x="83464" y="47058"/>
                </a:lnTo>
                <a:lnTo>
                  <a:pt x="85343" y="48582"/>
                </a:lnTo>
                <a:lnTo>
                  <a:pt x="86969" y="50512"/>
                </a:lnTo>
                <a:lnTo>
                  <a:pt x="88646" y="52443"/>
                </a:lnTo>
                <a:lnTo>
                  <a:pt x="89814" y="54576"/>
                </a:lnTo>
                <a:lnTo>
                  <a:pt x="90474" y="56964"/>
                </a:lnTo>
                <a:lnTo>
                  <a:pt x="91490" y="59656"/>
                </a:lnTo>
                <a:lnTo>
                  <a:pt x="91998" y="62704"/>
                </a:lnTo>
                <a:lnTo>
                  <a:pt x="91998" y="138922"/>
                </a:lnTo>
                <a:lnTo>
                  <a:pt x="94640" y="140936"/>
                </a:lnTo>
                <a:lnTo>
                  <a:pt x="98552" y="145610"/>
                </a:lnTo>
                <a:lnTo>
                  <a:pt x="100482" y="150842"/>
                </a:lnTo>
                <a:lnTo>
                  <a:pt x="100482" y="222560"/>
                </a:lnTo>
                <a:lnTo>
                  <a:pt x="105317" y="221215"/>
                </a:lnTo>
                <a:lnTo>
                  <a:pt x="110134" y="219161"/>
                </a:lnTo>
                <a:lnTo>
                  <a:pt x="110134" y="104005"/>
                </a:lnTo>
                <a:lnTo>
                  <a:pt x="117267" y="100794"/>
                </a:lnTo>
                <a:lnTo>
                  <a:pt x="140584" y="66818"/>
                </a:lnTo>
                <a:lnTo>
                  <a:pt x="141071" y="59504"/>
                </a:lnTo>
                <a:close/>
              </a:path>
              <a:path w="153034" h="226060">
                <a:moveTo>
                  <a:pt x="91998" y="138922"/>
                </a:moveTo>
                <a:lnTo>
                  <a:pt x="91998" y="73372"/>
                </a:lnTo>
                <a:lnTo>
                  <a:pt x="89916" y="79214"/>
                </a:lnTo>
                <a:lnTo>
                  <a:pt x="85750" y="83786"/>
                </a:lnTo>
                <a:lnTo>
                  <a:pt x="52984" y="92117"/>
                </a:lnTo>
                <a:lnTo>
                  <a:pt x="52984" y="133215"/>
                </a:lnTo>
                <a:lnTo>
                  <a:pt x="58369" y="132894"/>
                </a:lnTo>
                <a:lnTo>
                  <a:pt x="59842" y="132826"/>
                </a:lnTo>
                <a:lnTo>
                  <a:pt x="63652" y="132709"/>
                </a:lnTo>
                <a:lnTo>
                  <a:pt x="69951" y="132715"/>
                </a:lnTo>
                <a:lnTo>
                  <a:pt x="89916" y="137334"/>
                </a:lnTo>
                <a:lnTo>
                  <a:pt x="91998" y="138922"/>
                </a:lnTo>
                <a:close/>
              </a:path>
              <a:path w="153034" h="226060">
                <a:moveTo>
                  <a:pt x="152704" y="154601"/>
                </a:moveTo>
                <a:lnTo>
                  <a:pt x="136753" y="117822"/>
                </a:lnTo>
                <a:lnTo>
                  <a:pt x="110134" y="104005"/>
                </a:lnTo>
                <a:lnTo>
                  <a:pt x="110134" y="219161"/>
                </a:lnTo>
                <a:lnTo>
                  <a:pt x="141833" y="191635"/>
                </a:lnTo>
                <a:lnTo>
                  <a:pt x="152704" y="154601"/>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11266" name="object 4"/>
          <p:cNvSpPr>
            <a:spLocks noChangeArrowheads="1"/>
          </p:cNvSpPr>
          <p:nvPr/>
        </p:nvSpPr>
        <p:spPr bwMode="auto">
          <a:xfrm>
            <a:off x="6842125" y="330200"/>
            <a:ext cx="355600" cy="3492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1267" name="object 5"/>
          <p:cNvSpPr>
            <a:spLocks noChangeArrowheads="1"/>
          </p:cNvSpPr>
          <p:nvPr/>
        </p:nvSpPr>
        <p:spPr bwMode="auto">
          <a:xfrm>
            <a:off x="5319713" y="330200"/>
            <a:ext cx="1409700" cy="1031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4577" name="Rectangle 1"/>
          <p:cNvSpPr>
            <a:spLocks noChangeArrowheads="1"/>
          </p:cNvSpPr>
          <p:nvPr/>
        </p:nvSpPr>
        <p:spPr bwMode="auto">
          <a:xfrm>
            <a:off x="501650" y="1143000"/>
            <a:ext cx="6248400" cy="2586038"/>
          </a:xfrm>
          <a:prstGeom prst="rect">
            <a:avLst/>
          </a:prstGeom>
          <a:noFill/>
          <a:ln w="9525">
            <a:noFill/>
            <a:miter lim="800000"/>
            <a:headEnd/>
            <a:tailEnd/>
          </a:ln>
          <a:effectLst/>
        </p:spPr>
        <p:txBody>
          <a:bodyPr anchor="ctr">
            <a:spAutoFit/>
          </a:bodyPr>
          <a:lstStyle/>
          <a:p>
            <a:pPr algn="just">
              <a:defRPr/>
            </a:pPr>
            <a:r>
              <a:rPr lang="en-US" dirty="0">
                <a:solidFill>
                  <a:schemeClr val="tx2">
                    <a:lumMod val="60000"/>
                    <a:lumOff val="40000"/>
                  </a:schemeClr>
                </a:solidFill>
                <a:latin typeface="Comic Sans MS" pitchFamily="66" charset="0"/>
                <a:ea typeface="Times New Roman" pitchFamily="18" charset="0"/>
                <a:cs typeface="Arial" pitchFamily="34" charset="0"/>
              </a:rPr>
              <a:t>Accessible tourism! What is that?</a:t>
            </a:r>
            <a:endParaRPr lang="en-US" dirty="0">
              <a:solidFill>
                <a:schemeClr val="tx2">
                  <a:lumMod val="60000"/>
                  <a:lumOff val="40000"/>
                </a:schemeClr>
              </a:solidFill>
              <a:latin typeface="Comic Sans MS" pitchFamily="66" charset="0"/>
              <a:cs typeface="Arial" pitchFamily="34" charset="0"/>
            </a:endParaRPr>
          </a:p>
          <a:p>
            <a:pPr algn="just" eaLnBrk="0" hangingPunct="0">
              <a:defRPr/>
            </a:pPr>
            <a:endParaRPr lang="en-US" dirty="0">
              <a:solidFill>
                <a:schemeClr val="tx2">
                  <a:lumMod val="60000"/>
                  <a:lumOff val="40000"/>
                </a:schemeClr>
              </a:solidFill>
              <a:latin typeface="Comic Sans MS" pitchFamily="66" charset="0"/>
              <a:ea typeface="Times New Roman" pitchFamily="18" charset="0"/>
              <a:cs typeface="Arial" pitchFamily="34" charset="0"/>
            </a:endParaRPr>
          </a:p>
          <a:p>
            <a:pPr algn="just" eaLnBrk="0" hangingPunct="0">
              <a:defRPr/>
            </a:pPr>
            <a:r>
              <a:rPr lang="en-US" dirty="0">
                <a:solidFill>
                  <a:schemeClr val="tx2">
                    <a:lumMod val="60000"/>
                    <a:lumOff val="40000"/>
                  </a:schemeClr>
                </a:solidFill>
                <a:latin typeface="Comic Sans MS" pitchFamily="66" charset="0"/>
                <a:ea typeface="Times New Roman" pitchFamily="18" charset="0"/>
                <a:cs typeface="Arial" pitchFamily="34" charset="0"/>
              </a:rPr>
              <a:t>Accessible tourism is a process that enables people with disabilities and elderly people to function independently and dignity using unified tourism products and services in the environment.</a:t>
            </a:r>
            <a:endParaRPr lang="en-US" dirty="0">
              <a:solidFill>
                <a:schemeClr val="tx2">
                  <a:lumMod val="60000"/>
                  <a:lumOff val="40000"/>
                </a:schemeClr>
              </a:solidFill>
              <a:latin typeface="Comic Sans MS" pitchFamily="66" charset="0"/>
              <a:cs typeface="Arial" pitchFamily="34" charset="0"/>
            </a:endParaRPr>
          </a:p>
          <a:p>
            <a:pPr algn="just" eaLnBrk="0" hangingPunct="0">
              <a:defRPr/>
            </a:pPr>
            <a:endParaRPr lang="en-US" dirty="0">
              <a:solidFill>
                <a:schemeClr val="tx2">
                  <a:lumMod val="60000"/>
                  <a:lumOff val="40000"/>
                </a:schemeClr>
              </a:solidFill>
              <a:latin typeface="Comic Sans MS" pitchFamily="66" charset="0"/>
              <a:ea typeface="Times New Roman" pitchFamily="18" charset="0"/>
              <a:cs typeface="Arial" pitchFamily="34" charset="0"/>
            </a:endParaRPr>
          </a:p>
          <a:p>
            <a:pPr algn="just" eaLnBrk="0" hangingPunct="0">
              <a:defRPr/>
            </a:pPr>
            <a:r>
              <a:rPr lang="en-US" dirty="0">
                <a:solidFill>
                  <a:schemeClr val="tx2">
                    <a:lumMod val="60000"/>
                    <a:lumOff val="40000"/>
                  </a:schemeClr>
                </a:solidFill>
                <a:latin typeface="Comic Sans MS" pitchFamily="66" charset="0"/>
                <a:ea typeface="Times New Roman" pitchFamily="18" charset="0"/>
                <a:cs typeface="Arial" pitchFamily="34" charset="0"/>
              </a:rPr>
              <a:t>Accessibility not only means adjustment for wheelchair users, this is before all a stance towards barriers.</a:t>
            </a:r>
            <a:endParaRPr lang="en-US" dirty="0">
              <a:solidFill>
                <a:schemeClr val="tx2">
                  <a:lumMod val="60000"/>
                  <a:lumOff val="40000"/>
                </a:schemeClr>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object 3"/>
          <p:cNvSpPr>
            <a:spLocks noChangeArrowheads="1"/>
          </p:cNvSpPr>
          <p:nvPr/>
        </p:nvSpPr>
        <p:spPr bwMode="auto">
          <a:xfrm>
            <a:off x="793750" y="330200"/>
            <a:ext cx="1408113" cy="1031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2290" name="object 4"/>
          <p:cNvSpPr>
            <a:spLocks noChangeArrowheads="1"/>
          </p:cNvSpPr>
          <p:nvPr/>
        </p:nvSpPr>
        <p:spPr bwMode="auto">
          <a:xfrm>
            <a:off x="471488" y="4746625"/>
            <a:ext cx="165100" cy="217488"/>
          </a:xfrm>
          <a:custGeom>
            <a:avLst/>
            <a:gdLst>
              <a:gd name="T0" fmla="*/ 0 w 165100"/>
              <a:gd name="T1" fmla="*/ 0 h 217170"/>
              <a:gd name="T2" fmla="*/ 165100 w 165100"/>
              <a:gd name="T3" fmla="*/ 217170 h 217170"/>
            </a:gdLst>
            <a:ahLst/>
            <a:cxnLst/>
            <a:rect l="T0" t="T1" r="T2" b="T3"/>
            <a:pathLst>
              <a:path w="165100" h="217170">
                <a:moveTo>
                  <a:pt x="144068" y="216712"/>
                </a:moveTo>
                <a:lnTo>
                  <a:pt x="144068" y="0"/>
                </a:lnTo>
                <a:lnTo>
                  <a:pt x="92862" y="0"/>
                </a:lnTo>
                <a:lnTo>
                  <a:pt x="0" y="136499"/>
                </a:lnTo>
                <a:lnTo>
                  <a:pt x="0" y="177393"/>
                </a:lnTo>
                <a:lnTo>
                  <a:pt x="51206" y="177393"/>
                </a:lnTo>
                <a:lnTo>
                  <a:pt x="51206" y="136499"/>
                </a:lnTo>
                <a:lnTo>
                  <a:pt x="98196" y="64312"/>
                </a:lnTo>
                <a:lnTo>
                  <a:pt x="98196" y="216712"/>
                </a:lnTo>
                <a:lnTo>
                  <a:pt x="144068" y="216712"/>
                </a:lnTo>
                <a:close/>
              </a:path>
              <a:path w="165100" h="217170">
                <a:moveTo>
                  <a:pt x="98196" y="216712"/>
                </a:moveTo>
                <a:lnTo>
                  <a:pt x="98196" y="64312"/>
                </a:lnTo>
                <a:lnTo>
                  <a:pt x="96418" y="136499"/>
                </a:lnTo>
                <a:lnTo>
                  <a:pt x="51206" y="136499"/>
                </a:lnTo>
                <a:lnTo>
                  <a:pt x="51206" y="177393"/>
                </a:lnTo>
                <a:lnTo>
                  <a:pt x="92862" y="177393"/>
                </a:lnTo>
                <a:lnTo>
                  <a:pt x="92862" y="216712"/>
                </a:lnTo>
                <a:lnTo>
                  <a:pt x="98196" y="216712"/>
                </a:lnTo>
                <a:close/>
              </a:path>
              <a:path w="165100" h="217170">
                <a:moveTo>
                  <a:pt x="164896" y="177393"/>
                </a:moveTo>
                <a:lnTo>
                  <a:pt x="164896" y="134721"/>
                </a:lnTo>
                <a:lnTo>
                  <a:pt x="144068" y="134721"/>
                </a:lnTo>
                <a:lnTo>
                  <a:pt x="144068" y="177393"/>
                </a:lnTo>
                <a:lnTo>
                  <a:pt x="164896" y="177393"/>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12291" name="object 5"/>
          <p:cNvSpPr>
            <a:spLocks noChangeArrowheads="1"/>
          </p:cNvSpPr>
          <p:nvPr/>
        </p:nvSpPr>
        <p:spPr bwMode="auto">
          <a:xfrm>
            <a:off x="363538" y="330200"/>
            <a:ext cx="355600" cy="34925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3553" name="Rectangle 1"/>
          <p:cNvSpPr>
            <a:spLocks noChangeArrowheads="1"/>
          </p:cNvSpPr>
          <p:nvPr/>
        </p:nvSpPr>
        <p:spPr bwMode="auto">
          <a:xfrm>
            <a:off x="1111250" y="1600200"/>
            <a:ext cx="5105400" cy="1477963"/>
          </a:xfrm>
          <a:prstGeom prst="rect">
            <a:avLst/>
          </a:prstGeom>
          <a:noFill/>
          <a:ln w="9525">
            <a:noFill/>
            <a:miter lim="800000"/>
            <a:headEnd/>
            <a:tailEnd/>
          </a:ln>
          <a:effectLst/>
        </p:spPr>
        <p:txBody>
          <a:bodyPr anchor="ctr">
            <a:spAutoFit/>
          </a:bodyPr>
          <a:lstStyle/>
          <a:p>
            <a:pPr algn="ctr">
              <a:defRPr/>
            </a:pPr>
            <a:r>
              <a:rPr lang="en-US" dirty="0">
                <a:solidFill>
                  <a:schemeClr val="tx2">
                    <a:lumMod val="60000"/>
                    <a:lumOff val="40000"/>
                  </a:schemeClr>
                </a:solidFill>
                <a:latin typeface="Comic Sans MS" pitchFamily="66" charset="0"/>
                <a:ea typeface="Times New Roman" pitchFamily="18" charset="0"/>
                <a:cs typeface="Arial" pitchFamily="34" charset="0"/>
              </a:rPr>
              <a:t>Types of tourist offers for PWDs: </a:t>
            </a:r>
            <a:endParaRPr lang="en-US" dirty="0">
              <a:solidFill>
                <a:schemeClr val="tx2">
                  <a:lumMod val="60000"/>
                  <a:lumOff val="40000"/>
                </a:schemeClr>
              </a:solidFill>
              <a:latin typeface="Comic Sans MS" pitchFamily="66" charset="0"/>
              <a:cs typeface="Arial" pitchFamily="34" charset="0"/>
            </a:endParaRPr>
          </a:p>
          <a:p>
            <a:pPr algn="ctr" eaLnBrk="0" hangingPunct="0">
              <a:defRPr/>
            </a:pPr>
            <a:endParaRPr lang="en-US" dirty="0">
              <a:solidFill>
                <a:schemeClr val="tx2">
                  <a:lumMod val="60000"/>
                  <a:lumOff val="40000"/>
                </a:schemeClr>
              </a:solidFill>
              <a:latin typeface="Comic Sans MS" pitchFamily="66" charset="0"/>
              <a:ea typeface="Times New Roman" pitchFamily="18" charset="0"/>
              <a:cs typeface="Arial" pitchFamily="34" charset="0"/>
            </a:endParaRPr>
          </a:p>
          <a:p>
            <a:pPr algn="ctr" eaLnBrk="0" hangingPunct="0">
              <a:defRPr/>
            </a:pPr>
            <a:r>
              <a:rPr lang="en-US" dirty="0">
                <a:solidFill>
                  <a:schemeClr val="tx2">
                    <a:lumMod val="60000"/>
                    <a:lumOff val="40000"/>
                  </a:schemeClr>
                </a:solidFill>
                <a:latin typeface="Comic Sans MS" pitchFamily="66" charset="0"/>
                <a:ea typeface="Times New Roman" pitchFamily="18" charset="0"/>
                <a:cs typeface="Arial" pitchFamily="34" charset="0"/>
              </a:rPr>
              <a:t>INDIVIDUAL – GROUP</a:t>
            </a:r>
            <a:endParaRPr lang="en-US" dirty="0">
              <a:solidFill>
                <a:schemeClr val="tx2">
                  <a:lumMod val="60000"/>
                  <a:lumOff val="40000"/>
                </a:schemeClr>
              </a:solidFill>
              <a:latin typeface="Comic Sans MS" pitchFamily="66" charset="0"/>
              <a:cs typeface="Arial" pitchFamily="34" charset="0"/>
            </a:endParaRPr>
          </a:p>
          <a:p>
            <a:pPr algn="ctr" eaLnBrk="0" hangingPunct="0">
              <a:defRPr/>
            </a:pPr>
            <a:r>
              <a:rPr lang="en-US" dirty="0">
                <a:solidFill>
                  <a:schemeClr val="tx2">
                    <a:lumMod val="60000"/>
                    <a:lumOff val="40000"/>
                  </a:schemeClr>
                </a:solidFill>
                <a:latin typeface="Comic Sans MS" pitchFamily="66" charset="0"/>
                <a:ea typeface="Times New Roman" pitchFamily="18" charset="0"/>
                <a:cs typeface="Arial" pitchFamily="34" charset="0"/>
              </a:rPr>
              <a:t>SPORTS – RECREATIONAL</a:t>
            </a:r>
            <a:endParaRPr lang="en-US" dirty="0">
              <a:solidFill>
                <a:schemeClr val="tx2">
                  <a:lumMod val="60000"/>
                  <a:lumOff val="40000"/>
                </a:schemeClr>
              </a:solidFill>
              <a:latin typeface="Comic Sans MS" pitchFamily="66" charset="0"/>
              <a:cs typeface="Arial" pitchFamily="34" charset="0"/>
            </a:endParaRPr>
          </a:p>
          <a:p>
            <a:pPr algn="ctr" eaLnBrk="0" hangingPunct="0">
              <a:defRPr/>
            </a:pPr>
            <a:r>
              <a:rPr lang="en-US" dirty="0">
                <a:solidFill>
                  <a:schemeClr val="tx2">
                    <a:lumMod val="60000"/>
                    <a:lumOff val="40000"/>
                  </a:schemeClr>
                </a:solidFill>
                <a:latin typeface="Comic Sans MS" pitchFamily="66" charset="0"/>
                <a:ea typeface="Times New Roman" pitchFamily="18" charset="0"/>
                <a:cs typeface="Arial" pitchFamily="34" charset="0"/>
              </a:rPr>
              <a:t>SPA, ETHNO, CAMPS</a:t>
            </a:r>
            <a:endParaRPr lang="en-US" dirty="0">
              <a:solidFill>
                <a:schemeClr val="tx2">
                  <a:lumMod val="60000"/>
                  <a:lumOff val="40000"/>
                </a:schemeClr>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object 3"/>
          <p:cNvSpPr>
            <a:spLocks noChangeArrowheads="1"/>
          </p:cNvSpPr>
          <p:nvPr/>
        </p:nvSpPr>
        <p:spPr bwMode="auto">
          <a:xfrm>
            <a:off x="6927850" y="4746625"/>
            <a:ext cx="165100" cy="220663"/>
          </a:xfrm>
          <a:custGeom>
            <a:avLst/>
            <a:gdLst>
              <a:gd name="T0" fmla="*/ 0 w 165100"/>
              <a:gd name="T1" fmla="*/ 0 h 220979"/>
              <a:gd name="T2" fmla="*/ 165100 w 165100"/>
              <a:gd name="T3" fmla="*/ 220979 h 220979"/>
            </a:gdLst>
            <a:ahLst/>
            <a:cxnLst/>
            <a:rect l="T0" t="T1" r="T2" b="T3"/>
            <a:pathLst>
              <a:path w="165100" h="220979">
                <a:moveTo>
                  <a:pt x="111150" y="216568"/>
                </a:moveTo>
                <a:lnTo>
                  <a:pt x="111150" y="151536"/>
                </a:lnTo>
                <a:lnTo>
                  <a:pt x="107950" y="158699"/>
                </a:lnTo>
                <a:lnTo>
                  <a:pt x="95148" y="169976"/>
                </a:lnTo>
                <a:lnTo>
                  <a:pt x="87884" y="172821"/>
                </a:lnTo>
                <a:lnTo>
                  <a:pt x="74879" y="172821"/>
                </a:lnTo>
                <a:lnTo>
                  <a:pt x="70256" y="171602"/>
                </a:lnTo>
                <a:lnTo>
                  <a:pt x="61620" y="166725"/>
                </a:lnTo>
                <a:lnTo>
                  <a:pt x="58115" y="163220"/>
                </a:lnTo>
                <a:lnTo>
                  <a:pt x="55422" y="158546"/>
                </a:lnTo>
                <a:lnTo>
                  <a:pt x="0" y="158546"/>
                </a:lnTo>
                <a:lnTo>
                  <a:pt x="16002" y="193497"/>
                </a:lnTo>
                <a:lnTo>
                  <a:pt x="19100" y="196595"/>
                </a:lnTo>
                <a:lnTo>
                  <a:pt x="23368" y="201371"/>
                </a:lnTo>
                <a:lnTo>
                  <a:pt x="57759" y="219303"/>
                </a:lnTo>
                <a:lnTo>
                  <a:pt x="79552" y="220924"/>
                </a:lnTo>
                <a:lnTo>
                  <a:pt x="93750" y="220150"/>
                </a:lnTo>
                <a:lnTo>
                  <a:pt x="107778" y="217658"/>
                </a:lnTo>
                <a:lnTo>
                  <a:pt x="111150" y="216568"/>
                </a:lnTo>
                <a:close/>
              </a:path>
              <a:path w="165100" h="220979">
                <a:moveTo>
                  <a:pt x="146608" y="43281"/>
                </a:moveTo>
                <a:lnTo>
                  <a:pt x="146608" y="0"/>
                </a:lnTo>
                <a:lnTo>
                  <a:pt x="28041" y="0"/>
                </a:lnTo>
                <a:lnTo>
                  <a:pt x="8381" y="121310"/>
                </a:lnTo>
                <a:lnTo>
                  <a:pt x="51866" y="133197"/>
                </a:lnTo>
                <a:lnTo>
                  <a:pt x="54914" y="126644"/>
                </a:lnTo>
                <a:lnTo>
                  <a:pt x="59131" y="121615"/>
                </a:lnTo>
                <a:lnTo>
                  <a:pt x="63144" y="119054"/>
                </a:lnTo>
                <a:lnTo>
                  <a:pt x="63144" y="76098"/>
                </a:lnTo>
                <a:lnTo>
                  <a:pt x="70307" y="43281"/>
                </a:lnTo>
                <a:lnTo>
                  <a:pt x="146608" y="43281"/>
                </a:lnTo>
                <a:close/>
              </a:path>
              <a:path w="165100" h="220979">
                <a:moveTo>
                  <a:pt x="165100" y="149453"/>
                </a:moveTo>
                <a:lnTo>
                  <a:pt x="165100" y="141782"/>
                </a:lnTo>
                <a:lnTo>
                  <a:pt x="164757" y="134096"/>
                </a:lnTo>
                <a:lnTo>
                  <a:pt x="149184" y="94083"/>
                </a:lnTo>
                <a:lnTo>
                  <a:pt x="116368" y="70532"/>
                </a:lnTo>
                <a:lnTo>
                  <a:pt x="96266" y="67360"/>
                </a:lnTo>
                <a:lnTo>
                  <a:pt x="87876" y="67904"/>
                </a:lnTo>
                <a:lnTo>
                  <a:pt x="79552" y="69538"/>
                </a:lnTo>
                <a:lnTo>
                  <a:pt x="71305" y="72268"/>
                </a:lnTo>
                <a:lnTo>
                  <a:pt x="63144" y="76098"/>
                </a:lnTo>
                <a:lnTo>
                  <a:pt x="63144" y="119054"/>
                </a:lnTo>
                <a:lnTo>
                  <a:pt x="69748" y="114807"/>
                </a:lnTo>
                <a:lnTo>
                  <a:pt x="75488" y="113080"/>
                </a:lnTo>
                <a:lnTo>
                  <a:pt x="88696" y="113080"/>
                </a:lnTo>
                <a:lnTo>
                  <a:pt x="95046" y="115366"/>
                </a:lnTo>
                <a:lnTo>
                  <a:pt x="106375" y="124561"/>
                </a:lnTo>
                <a:lnTo>
                  <a:pt x="109778" y="130606"/>
                </a:lnTo>
                <a:lnTo>
                  <a:pt x="110845" y="138074"/>
                </a:lnTo>
                <a:lnTo>
                  <a:pt x="111048" y="139191"/>
                </a:lnTo>
                <a:lnTo>
                  <a:pt x="111150" y="216568"/>
                </a:lnTo>
                <a:lnTo>
                  <a:pt x="120634" y="213500"/>
                </a:lnTo>
                <a:lnTo>
                  <a:pt x="132334" y="207670"/>
                </a:lnTo>
                <a:lnTo>
                  <a:pt x="157408" y="178259"/>
                </a:lnTo>
                <a:lnTo>
                  <a:pt x="164084" y="156921"/>
                </a:lnTo>
                <a:lnTo>
                  <a:pt x="165100" y="149453"/>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13314" name="object 4"/>
          <p:cNvSpPr>
            <a:spLocks noChangeArrowheads="1"/>
          </p:cNvSpPr>
          <p:nvPr/>
        </p:nvSpPr>
        <p:spPr bwMode="auto">
          <a:xfrm>
            <a:off x="6842125" y="330200"/>
            <a:ext cx="355600" cy="3492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3315" name="object 5"/>
          <p:cNvSpPr>
            <a:spLocks noChangeArrowheads="1"/>
          </p:cNvSpPr>
          <p:nvPr/>
        </p:nvSpPr>
        <p:spPr bwMode="auto">
          <a:xfrm>
            <a:off x="5319713" y="330200"/>
            <a:ext cx="1409700" cy="1031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2529" name="Rectangle 1"/>
          <p:cNvSpPr>
            <a:spLocks noChangeArrowheads="1"/>
          </p:cNvSpPr>
          <p:nvPr/>
        </p:nvSpPr>
        <p:spPr bwMode="auto">
          <a:xfrm>
            <a:off x="806450" y="1600200"/>
            <a:ext cx="6096000" cy="2032000"/>
          </a:xfrm>
          <a:prstGeom prst="rect">
            <a:avLst/>
          </a:prstGeom>
          <a:noFill/>
          <a:ln w="9525">
            <a:noFill/>
            <a:miter lim="800000"/>
            <a:headEnd/>
            <a:tailEnd/>
          </a:ln>
          <a:effectLst/>
        </p:spPr>
        <p:txBody>
          <a:bodyPr anchor="ctr">
            <a:spAutoFit/>
          </a:bodyPr>
          <a:lstStyle/>
          <a:p>
            <a:pPr algn="ctr">
              <a:defRPr/>
            </a:pPr>
            <a:r>
              <a:rPr lang="en-US" dirty="0">
                <a:solidFill>
                  <a:schemeClr val="tx2">
                    <a:lumMod val="60000"/>
                    <a:lumOff val="40000"/>
                  </a:schemeClr>
                </a:solidFill>
                <a:latin typeface="Comic Sans MS" pitchFamily="66" charset="0"/>
                <a:ea typeface="Times New Roman" pitchFamily="18" charset="0"/>
                <a:cs typeface="Arial" pitchFamily="34" charset="0"/>
              </a:rPr>
              <a:t>TYPES OF HANDICAPS:</a:t>
            </a:r>
            <a:endParaRPr lang="en-US" dirty="0">
              <a:solidFill>
                <a:schemeClr val="tx2">
                  <a:lumMod val="60000"/>
                  <a:lumOff val="40000"/>
                </a:schemeClr>
              </a:solidFill>
              <a:latin typeface="Comic Sans MS" pitchFamily="66" charset="0"/>
              <a:cs typeface="Arial" pitchFamily="34" charset="0"/>
            </a:endParaRPr>
          </a:p>
          <a:p>
            <a:pPr algn="ctr" eaLnBrk="0" hangingPunct="0">
              <a:defRPr/>
            </a:pPr>
            <a:endParaRPr lang="en-US" dirty="0">
              <a:solidFill>
                <a:schemeClr val="tx2">
                  <a:lumMod val="60000"/>
                  <a:lumOff val="40000"/>
                </a:schemeClr>
              </a:solidFill>
              <a:latin typeface="Comic Sans MS" pitchFamily="66" charset="0"/>
              <a:ea typeface="Times New Roman" pitchFamily="18" charset="0"/>
              <a:cs typeface="Arial" pitchFamily="34" charset="0"/>
            </a:endParaRPr>
          </a:p>
          <a:p>
            <a:pPr algn="ctr" eaLnBrk="0" hangingPunct="0">
              <a:defRPr/>
            </a:pPr>
            <a:r>
              <a:rPr lang="en-US" dirty="0">
                <a:solidFill>
                  <a:schemeClr val="tx2">
                    <a:lumMod val="60000"/>
                    <a:lumOff val="40000"/>
                  </a:schemeClr>
                </a:solidFill>
                <a:latin typeface="Comic Sans MS" pitchFamily="66" charset="0"/>
                <a:ea typeface="Times New Roman" pitchFamily="18" charset="0"/>
                <a:cs typeface="Arial" pitchFamily="34" charset="0"/>
              </a:rPr>
              <a:t>*SENSORY </a:t>
            </a:r>
            <a:endParaRPr lang="en-US" dirty="0">
              <a:solidFill>
                <a:schemeClr val="tx2">
                  <a:lumMod val="60000"/>
                  <a:lumOff val="40000"/>
                </a:schemeClr>
              </a:solidFill>
              <a:latin typeface="Comic Sans MS" pitchFamily="66" charset="0"/>
              <a:cs typeface="Arial" pitchFamily="34" charset="0"/>
            </a:endParaRPr>
          </a:p>
          <a:p>
            <a:pPr algn="ctr" eaLnBrk="0" hangingPunct="0">
              <a:defRPr/>
            </a:pPr>
            <a:endParaRPr lang="en-US" dirty="0">
              <a:solidFill>
                <a:schemeClr val="tx2">
                  <a:lumMod val="60000"/>
                  <a:lumOff val="40000"/>
                </a:schemeClr>
              </a:solidFill>
              <a:latin typeface="Comic Sans MS" pitchFamily="66" charset="0"/>
              <a:ea typeface="Times New Roman" pitchFamily="18" charset="0"/>
              <a:cs typeface="Arial" pitchFamily="34" charset="0"/>
            </a:endParaRPr>
          </a:p>
          <a:p>
            <a:pPr algn="ctr" eaLnBrk="0" hangingPunct="0">
              <a:defRPr/>
            </a:pPr>
            <a:r>
              <a:rPr lang="en-US" dirty="0">
                <a:solidFill>
                  <a:schemeClr val="tx2">
                    <a:lumMod val="60000"/>
                    <a:lumOff val="40000"/>
                  </a:schemeClr>
                </a:solidFill>
                <a:latin typeface="Comic Sans MS" pitchFamily="66" charset="0"/>
                <a:ea typeface="Times New Roman" pitchFamily="18" charset="0"/>
                <a:cs typeface="Arial" pitchFamily="34" charset="0"/>
              </a:rPr>
              <a:t>*BODY</a:t>
            </a:r>
            <a:endParaRPr lang="en-US" dirty="0">
              <a:solidFill>
                <a:schemeClr val="tx2">
                  <a:lumMod val="60000"/>
                  <a:lumOff val="40000"/>
                </a:schemeClr>
              </a:solidFill>
              <a:latin typeface="Comic Sans MS" pitchFamily="66" charset="0"/>
              <a:cs typeface="Arial" pitchFamily="34" charset="0"/>
            </a:endParaRPr>
          </a:p>
          <a:p>
            <a:pPr algn="ctr" eaLnBrk="0" hangingPunct="0">
              <a:defRPr/>
            </a:pPr>
            <a:endParaRPr lang="en-US" dirty="0">
              <a:solidFill>
                <a:schemeClr val="tx2">
                  <a:lumMod val="60000"/>
                  <a:lumOff val="40000"/>
                </a:schemeClr>
              </a:solidFill>
              <a:latin typeface="Comic Sans MS" pitchFamily="66" charset="0"/>
              <a:ea typeface="Times New Roman" pitchFamily="18" charset="0"/>
              <a:cs typeface="Arial" pitchFamily="34" charset="0"/>
            </a:endParaRPr>
          </a:p>
          <a:p>
            <a:pPr algn="ctr" eaLnBrk="0" hangingPunct="0">
              <a:defRPr/>
            </a:pPr>
            <a:r>
              <a:rPr lang="en-US" dirty="0">
                <a:solidFill>
                  <a:schemeClr val="tx2">
                    <a:lumMod val="60000"/>
                    <a:lumOff val="40000"/>
                  </a:schemeClr>
                </a:solidFill>
                <a:latin typeface="Comic Sans MS" pitchFamily="66" charset="0"/>
                <a:ea typeface="Times New Roman" pitchFamily="18" charset="0"/>
                <a:cs typeface="Arial" pitchFamily="34" charset="0"/>
              </a:rPr>
              <a:t>* WITH INTELLECTUAL DISABILITIES</a:t>
            </a:r>
            <a:endParaRPr lang="en-US" dirty="0">
              <a:solidFill>
                <a:schemeClr val="tx2">
                  <a:lumMod val="60000"/>
                  <a:lumOff val="40000"/>
                </a:schemeClr>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object 2"/>
          <p:cNvSpPr>
            <a:spLocks noChangeArrowheads="1"/>
          </p:cNvSpPr>
          <p:nvPr/>
        </p:nvSpPr>
        <p:spPr bwMode="auto">
          <a:xfrm>
            <a:off x="793750" y="330200"/>
            <a:ext cx="1408113" cy="1031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4338" name="object 3"/>
          <p:cNvSpPr>
            <a:spLocks noChangeArrowheads="1"/>
          </p:cNvSpPr>
          <p:nvPr/>
        </p:nvSpPr>
        <p:spPr bwMode="auto">
          <a:xfrm>
            <a:off x="469900" y="4746625"/>
            <a:ext cx="165100" cy="220663"/>
          </a:xfrm>
          <a:custGeom>
            <a:avLst/>
            <a:gdLst>
              <a:gd name="T0" fmla="*/ 0 w 163829"/>
              <a:gd name="T1" fmla="*/ 0 h 220979"/>
              <a:gd name="T2" fmla="*/ 163829 w 163829"/>
              <a:gd name="T3" fmla="*/ 220979 h 220979"/>
            </a:gdLst>
            <a:ahLst/>
            <a:cxnLst/>
            <a:rect l="T0" t="T1" r="T2" b="T3"/>
            <a:pathLst>
              <a:path w="163829" h="220979">
                <a:moveTo>
                  <a:pt x="134010" y="0"/>
                </a:moveTo>
                <a:lnTo>
                  <a:pt x="74422" y="0"/>
                </a:lnTo>
                <a:lnTo>
                  <a:pt x="26771" y="71475"/>
                </a:lnTo>
                <a:lnTo>
                  <a:pt x="5435" y="109169"/>
                </a:lnTo>
                <a:lnTo>
                  <a:pt x="0" y="133045"/>
                </a:lnTo>
                <a:lnTo>
                  <a:pt x="0" y="139395"/>
                </a:lnTo>
                <a:lnTo>
                  <a:pt x="11878" y="182201"/>
                </a:lnTo>
                <a:lnTo>
                  <a:pt x="38608" y="209753"/>
                </a:lnTo>
                <a:lnTo>
                  <a:pt x="51206" y="215765"/>
                </a:lnTo>
                <a:lnTo>
                  <a:pt x="51206" y="135890"/>
                </a:lnTo>
                <a:lnTo>
                  <a:pt x="52679" y="129895"/>
                </a:lnTo>
                <a:lnTo>
                  <a:pt x="76657" y="110286"/>
                </a:lnTo>
                <a:lnTo>
                  <a:pt x="84582" y="110286"/>
                </a:lnTo>
                <a:lnTo>
                  <a:pt x="84582" y="68478"/>
                </a:lnTo>
                <a:lnTo>
                  <a:pt x="134010" y="0"/>
                </a:lnTo>
                <a:close/>
              </a:path>
              <a:path w="163829" h="220979">
                <a:moveTo>
                  <a:pt x="109423" y="216292"/>
                </a:moveTo>
                <a:lnTo>
                  <a:pt x="109423" y="145745"/>
                </a:lnTo>
                <a:lnTo>
                  <a:pt x="107950" y="151180"/>
                </a:lnTo>
                <a:lnTo>
                  <a:pt x="105054" y="155702"/>
                </a:lnTo>
                <a:lnTo>
                  <a:pt x="102108" y="160223"/>
                </a:lnTo>
                <a:lnTo>
                  <a:pt x="98298" y="163626"/>
                </a:lnTo>
                <a:lnTo>
                  <a:pt x="88849" y="168300"/>
                </a:lnTo>
                <a:lnTo>
                  <a:pt x="83921" y="169468"/>
                </a:lnTo>
                <a:lnTo>
                  <a:pt x="71729" y="169468"/>
                </a:lnTo>
                <a:lnTo>
                  <a:pt x="65532" y="167182"/>
                </a:lnTo>
                <a:lnTo>
                  <a:pt x="60299" y="162610"/>
                </a:lnTo>
                <a:lnTo>
                  <a:pt x="55016" y="158038"/>
                </a:lnTo>
                <a:lnTo>
                  <a:pt x="52019" y="151485"/>
                </a:lnTo>
                <a:lnTo>
                  <a:pt x="51206" y="142951"/>
                </a:lnTo>
                <a:lnTo>
                  <a:pt x="51206" y="215765"/>
                </a:lnTo>
                <a:lnTo>
                  <a:pt x="56235" y="217525"/>
                </a:lnTo>
                <a:lnTo>
                  <a:pt x="69138" y="220268"/>
                </a:lnTo>
                <a:lnTo>
                  <a:pt x="74422" y="220865"/>
                </a:lnTo>
                <a:lnTo>
                  <a:pt x="84582" y="220840"/>
                </a:lnTo>
                <a:lnTo>
                  <a:pt x="88493" y="220659"/>
                </a:lnTo>
                <a:lnTo>
                  <a:pt x="89916" y="220563"/>
                </a:lnTo>
                <a:lnTo>
                  <a:pt x="97536" y="219494"/>
                </a:lnTo>
                <a:lnTo>
                  <a:pt x="105402" y="217636"/>
                </a:lnTo>
                <a:lnTo>
                  <a:pt x="109423" y="216292"/>
                </a:lnTo>
                <a:close/>
              </a:path>
              <a:path w="163829" h="220979">
                <a:moveTo>
                  <a:pt x="163372" y="145948"/>
                </a:moveTo>
                <a:lnTo>
                  <a:pt x="163372" y="131267"/>
                </a:lnTo>
                <a:lnTo>
                  <a:pt x="162407" y="124053"/>
                </a:lnTo>
                <a:lnTo>
                  <a:pt x="142052" y="83981"/>
                </a:lnTo>
                <a:lnTo>
                  <a:pt x="100076" y="67157"/>
                </a:lnTo>
                <a:lnTo>
                  <a:pt x="94386" y="67213"/>
                </a:lnTo>
                <a:lnTo>
                  <a:pt x="89916" y="67564"/>
                </a:lnTo>
                <a:lnTo>
                  <a:pt x="84582" y="68478"/>
                </a:lnTo>
                <a:lnTo>
                  <a:pt x="84582" y="110286"/>
                </a:lnTo>
                <a:lnTo>
                  <a:pt x="88849" y="110406"/>
                </a:lnTo>
                <a:lnTo>
                  <a:pt x="94386" y="112268"/>
                </a:lnTo>
                <a:lnTo>
                  <a:pt x="109423" y="137515"/>
                </a:lnTo>
                <a:lnTo>
                  <a:pt x="109423" y="216292"/>
                </a:lnTo>
                <a:lnTo>
                  <a:pt x="113182" y="215036"/>
                </a:lnTo>
                <a:lnTo>
                  <a:pt x="148691" y="187604"/>
                </a:lnTo>
                <a:lnTo>
                  <a:pt x="162458" y="153263"/>
                </a:lnTo>
                <a:lnTo>
                  <a:pt x="163372" y="145948"/>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14339" name="object 4"/>
          <p:cNvSpPr>
            <a:spLocks noChangeArrowheads="1"/>
          </p:cNvSpPr>
          <p:nvPr/>
        </p:nvSpPr>
        <p:spPr bwMode="auto">
          <a:xfrm>
            <a:off x="363538" y="330200"/>
            <a:ext cx="355600" cy="34925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1505" name="Rectangle 1"/>
          <p:cNvSpPr>
            <a:spLocks noChangeArrowheads="1"/>
          </p:cNvSpPr>
          <p:nvPr/>
        </p:nvSpPr>
        <p:spPr bwMode="auto">
          <a:xfrm>
            <a:off x="730250" y="762000"/>
            <a:ext cx="6477000" cy="4246563"/>
          </a:xfrm>
          <a:prstGeom prst="rect">
            <a:avLst/>
          </a:prstGeom>
          <a:noFill/>
          <a:ln w="9525">
            <a:noFill/>
            <a:miter lim="800000"/>
            <a:headEnd/>
            <a:tailEnd/>
          </a:ln>
          <a:effectLst/>
        </p:spPr>
        <p:txBody>
          <a:bodyPr anchor="ctr">
            <a:spAutoFit/>
          </a:bodyPr>
          <a:lstStyle/>
          <a:p>
            <a:pPr algn="just">
              <a:defRPr/>
            </a:pPr>
            <a:r>
              <a:rPr lang="en-US" dirty="0">
                <a:solidFill>
                  <a:schemeClr val="tx2">
                    <a:lumMod val="60000"/>
                    <a:lumOff val="40000"/>
                  </a:schemeClr>
                </a:solidFill>
                <a:latin typeface="Comic Sans MS" pitchFamily="66" charset="0"/>
                <a:ea typeface="Times New Roman" pitchFamily="18" charset="0"/>
                <a:cs typeface="Arial" pitchFamily="34" charset="0"/>
              </a:rPr>
              <a:t>The use of language and terminology of disability often indicates the approach people have towards people with disabilities as an approach to the problem of society or as an individual problem. </a:t>
            </a:r>
          </a:p>
          <a:p>
            <a:pPr algn="just">
              <a:defRPr/>
            </a:pPr>
            <a:r>
              <a:rPr lang="en-US" dirty="0">
                <a:solidFill>
                  <a:schemeClr val="tx2">
                    <a:lumMod val="60000"/>
                    <a:lumOff val="40000"/>
                  </a:schemeClr>
                </a:solidFill>
                <a:latin typeface="Comic Sans MS" pitchFamily="66" charset="0"/>
                <a:ea typeface="Times New Roman" pitchFamily="18" charset="0"/>
                <a:cs typeface="Arial" pitchFamily="34" charset="0"/>
              </a:rPr>
              <a:t>In everyday speech we encounter a large number of inadequate expressions concerning persons with disabilities. Most of these expressions have even an offensive connotation. The terms used are absolutely unacceptable, especially unacceptable terms of “A PERSON WITH SPECIAL NEEDS” or the term  MIDP (mentally insufficiently developed person) when we talk about people with intellectual disabilities.</a:t>
            </a:r>
            <a:endParaRPr lang="en-US" dirty="0">
              <a:solidFill>
                <a:schemeClr val="tx2">
                  <a:lumMod val="60000"/>
                  <a:lumOff val="40000"/>
                </a:schemeClr>
              </a:solidFill>
              <a:latin typeface="Comic Sans MS" pitchFamily="66" charset="0"/>
              <a:cs typeface="Arial" pitchFamily="34" charset="0"/>
            </a:endParaRPr>
          </a:p>
          <a:p>
            <a:pPr algn="just" eaLnBrk="0" hangingPunct="0">
              <a:defRPr/>
            </a:pPr>
            <a:endParaRPr lang="en-US" dirty="0">
              <a:solidFill>
                <a:schemeClr val="tx2">
                  <a:lumMod val="60000"/>
                  <a:lumOff val="40000"/>
                </a:schemeClr>
              </a:solidFill>
              <a:latin typeface="Comic Sans MS" pitchFamily="66" charset="0"/>
              <a:ea typeface="Times New Roman" pitchFamily="18" charset="0"/>
              <a:cs typeface="Arial" pitchFamily="34" charset="0"/>
            </a:endParaRPr>
          </a:p>
          <a:p>
            <a:pPr algn="just" eaLnBrk="0" hangingPunct="0">
              <a:defRPr/>
            </a:pPr>
            <a:r>
              <a:rPr lang="en-US" dirty="0">
                <a:solidFill>
                  <a:schemeClr val="tx2">
                    <a:lumMod val="60000"/>
                    <a:lumOff val="40000"/>
                  </a:schemeClr>
                </a:solidFill>
                <a:latin typeface="Comic Sans MS" pitchFamily="66" charset="0"/>
                <a:ea typeface="Times New Roman" pitchFamily="18" charset="0"/>
                <a:cs typeface="Arial" pitchFamily="34" charset="0"/>
              </a:rPr>
              <a:t>Generally accepted term - PERSONS WITH DISABILITIES</a:t>
            </a:r>
            <a:r>
              <a:rPr lang="en-US" sz="1200" dirty="0">
                <a:solidFill>
                  <a:schemeClr val="tx2">
                    <a:lumMod val="60000"/>
                    <a:lumOff val="40000"/>
                  </a:schemeClr>
                </a:solidFill>
                <a:latin typeface="Comic Sans MS" pitchFamily="66" charset="0"/>
                <a:ea typeface="Times New Roman" pitchFamily="18" charset="0"/>
                <a:cs typeface="Arial" pitchFamily="34" charset="0"/>
              </a:rPr>
              <a:t>.</a:t>
            </a:r>
            <a:endParaRPr lang="en-US" dirty="0">
              <a:solidFill>
                <a:schemeClr val="tx2">
                  <a:lumMod val="60000"/>
                  <a:lumOff val="40000"/>
                </a:schemeClr>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object 2"/>
          <p:cNvSpPr>
            <a:spLocks noChangeArrowheads="1"/>
          </p:cNvSpPr>
          <p:nvPr/>
        </p:nvSpPr>
        <p:spPr bwMode="auto">
          <a:xfrm>
            <a:off x="6940550" y="4746625"/>
            <a:ext cx="142875" cy="217488"/>
          </a:xfrm>
          <a:custGeom>
            <a:avLst/>
            <a:gdLst>
              <a:gd name="T0" fmla="*/ 0 w 142240"/>
              <a:gd name="T1" fmla="*/ 0 h 217170"/>
              <a:gd name="T2" fmla="*/ 142240 w 142240"/>
              <a:gd name="T3" fmla="*/ 217170 h 217170"/>
            </a:gdLst>
            <a:ahLst/>
            <a:cxnLst/>
            <a:rect l="T0" t="T1" r="T2" b="T3"/>
            <a:pathLst>
              <a:path w="142240" h="217170">
                <a:moveTo>
                  <a:pt x="141732" y="47548"/>
                </a:moveTo>
                <a:lnTo>
                  <a:pt x="141732" y="0"/>
                </a:lnTo>
                <a:lnTo>
                  <a:pt x="0" y="0"/>
                </a:lnTo>
                <a:lnTo>
                  <a:pt x="0" y="47548"/>
                </a:lnTo>
                <a:lnTo>
                  <a:pt x="91135" y="47548"/>
                </a:lnTo>
                <a:lnTo>
                  <a:pt x="91135" y="163427"/>
                </a:lnTo>
                <a:lnTo>
                  <a:pt x="141732" y="47548"/>
                </a:lnTo>
                <a:close/>
              </a:path>
              <a:path w="142240" h="217170">
                <a:moveTo>
                  <a:pt x="91135" y="163427"/>
                </a:moveTo>
                <a:lnTo>
                  <a:pt x="91135" y="47548"/>
                </a:lnTo>
                <a:lnTo>
                  <a:pt x="11328" y="216712"/>
                </a:lnTo>
                <a:lnTo>
                  <a:pt x="67868" y="216712"/>
                </a:lnTo>
                <a:lnTo>
                  <a:pt x="91135" y="163427"/>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15362" name="object 3"/>
          <p:cNvSpPr>
            <a:spLocks noChangeArrowheads="1"/>
          </p:cNvSpPr>
          <p:nvPr/>
        </p:nvSpPr>
        <p:spPr bwMode="auto">
          <a:xfrm>
            <a:off x="6842125" y="330200"/>
            <a:ext cx="355600" cy="34925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5363" name="object 4"/>
          <p:cNvSpPr>
            <a:spLocks noChangeArrowheads="1"/>
          </p:cNvSpPr>
          <p:nvPr/>
        </p:nvSpPr>
        <p:spPr bwMode="auto">
          <a:xfrm>
            <a:off x="5319713" y="330200"/>
            <a:ext cx="1409700" cy="10318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20481" name="Rectangle 1"/>
          <p:cNvSpPr>
            <a:spLocks noChangeArrowheads="1"/>
          </p:cNvSpPr>
          <p:nvPr/>
        </p:nvSpPr>
        <p:spPr bwMode="auto">
          <a:xfrm>
            <a:off x="654050" y="1143000"/>
            <a:ext cx="6096000" cy="2862263"/>
          </a:xfrm>
          <a:prstGeom prst="rect">
            <a:avLst/>
          </a:prstGeom>
          <a:noFill/>
          <a:ln w="9525">
            <a:noFill/>
            <a:miter lim="800000"/>
            <a:headEnd/>
            <a:tailEnd/>
          </a:ln>
          <a:effectLst/>
        </p:spPr>
        <p:txBody>
          <a:bodyPr anchor="ctr">
            <a:spAutoFit/>
          </a:bodyPr>
          <a:lstStyle/>
          <a:p>
            <a:pPr algn="just">
              <a:defRPr/>
            </a:pPr>
            <a:r>
              <a:rPr lang="en-US" dirty="0">
                <a:solidFill>
                  <a:schemeClr val="tx2">
                    <a:lumMod val="60000"/>
                    <a:lumOff val="40000"/>
                  </a:schemeClr>
                </a:solidFill>
                <a:latin typeface="Comic Sans MS" pitchFamily="66" charset="0"/>
                <a:ea typeface="Times New Roman" pitchFamily="18" charset="0"/>
                <a:cs typeface="Arial" pitchFamily="34" charset="0"/>
              </a:rPr>
              <a:t>Information:</a:t>
            </a:r>
            <a:endParaRPr lang="en-US" dirty="0">
              <a:solidFill>
                <a:schemeClr val="tx2">
                  <a:lumMod val="60000"/>
                  <a:lumOff val="40000"/>
                </a:schemeClr>
              </a:solidFill>
              <a:latin typeface="Comic Sans MS" pitchFamily="66" charset="0"/>
              <a:cs typeface="Arial" pitchFamily="34" charset="0"/>
            </a:endParaRPr>
          </a:p>
          <a:p>
            <a:pPr algn="just" eaLnBrk="0" hangingPunct="0">
              <a:defRPr/>
            </a:pPr>
            <a:r>
              <a:rPr lang="en-US" dirty="0">
                <a:solidFill>
                  <a:schemeClr val="tx2">
                    <a:lumMod val="60000"/>
                    <a:lumOff val="40000"/>
                  </a:schemeClr>
                </a:solidFill>
                <a:latin typeface="Comic Sans MS" pitchFamily="66" charset="0"/>
                <a:ea typeface="Times New Roman" pitchFamily="18" charset="0"/>
                <a:cs typeface="Arial" pitchFamily="34" charset="0"/>
              </a:rPr>
              <a:t>-on the site is different situation from the reality:</a:t>
            </a:r>
            <a:endParaRPr lang="en-US" dirty="0">
              <a:solidFill>
                <a:schemeClr val="tx2">
                  <a:lumMod val="60000"/>
                  <a:lumOff val="40000"/>
                </a:schemeClr>
              </a:solidFill>
              <a:latin typeface="Comic Sans MS" pitchFamily="66" charset="0"/>
              <a:cs typeface="Arial" pitchFamily="34" charset="0"/>
            </a:endParaRPr>
          </a:p>
          <a:p>
            <a:pPr algn="just" eaLnBrk="0" hangingPunct="0">
              <a:defRPr/>
            </a:pPr>
            <a:r>
              <a:rPr lang="en-US" dirty="0">
                <a:solidFill>
                  <a:schemeClr val="tx2">
                    <a:lumMod val="60000"/>
                    <a:lumOff val="40000"/>
                  </a:schemeClr>
                </a:solidFill>
                <a:latin typeface="Comic Sans MS" pitchFamily="66" charset="0"/>
                <a:ea typeface="Times New Roman" pitchFamily="18" charset="0"/>
                <a:cs typeface="Arial" pitchFamily="34" charset="0"/>
              </a:rPr>
              <a:t>The site often shows the availability of hotels for people with disabilities without the detailed description and uncertainty of what is actually available, so often it is a mistake because many hotels mean access to the ramp which allows entrance into the building and forget about the most important: accessible room, toilet, restaurant, swimming pool and all other content available to everyone </a:t>
            </a:r>
            <a:endParaRPr lang="en-US" dirty="0">
              <a:solidFill>
                <a:schemeClr val="tx2">
                  <a:lumMod val="60000"/>
                  <a:lumOff val="40000"/>
                </a:schemeClr>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object 2"/>
          <p:cNvSpPr>
            <a:spLocks noChangeArrowheads="1"/>
          </p:cNvSpPr>
          <p:nvPr/>
        </p:nvSpPr>
        <p:spPr bwMode="auto">
          <a:xfrm>
            <a:off x="793750" y="330200"/>
            <a:ext cx="1408113" cy="10318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6386" name="object 3"/>
          <p:cNvSpPr>
            <a:spLocks noChangeArrowheads="1"/>
          </p:cNvSpPr>
          <p:nvPr/>
        </p:nvSpPr>
        <p:spPr bwMode="auto">
          <a:xfrm>
            <a:off x="473075" y="4741863"/>
            <a:ext cx="158750" cy="225425"/>
          </a:xfrm>
          <a:custGeom>
            <a:avLst/>
            <a:gdLst>
              <a:gd name="T0" fmla="*/ 0 w 158750"/>
              <a:gd name="T1" fmla="*/ 0 h 225425"/>
              <a:gd name="T2" fmla="*/ 158750 w 158750"/>
              <a:gd name="T3" fmla="*/ 225425 h 225425"/>
            </a:gdLst>
            <a:ahLst/>
            <a:cxnLst/>
            <a:rect l="T0" t="T1" r="T2" b="T3"/>
            <a:pathLst>
              <a:path w="158750" h="225425">
                <a:moveTo>
                  <a:pt x="36525" y="216207"/>
                </a:moveTo>
                <a:lnTo>
                  <a:pt x="36525" y="102412"/>
                </a:lnTo>
                <a:lnTo>
                  <a:pt x="30229" y="105803"/>
                </a:lnTo>
                <a:lnTo>
                  <a:pt x="24599" y="109270"/>
                </a:lnTo>
                <a:lnTo>
                  <a:pt x="3708" y="135788"/>
                </a:lnTo>
                <a:lnTo>
                  <a:pt x="1219" y="142341"/>
                </a:lnTo>
                <a:lnTo>
                  <a:pt x="0" y="149301"/>
                </a:lnTo>
                <a:lnTo>
                  <a:pt x="0" y="164439"/>
                </a:lnTo>
                <a:lnTo>
                  <a:pt x="1422" y="172161"/>
                </a:lnTo>
                <a:lnTo>
                  <a:pt x="23227" y="208215"/>
                </a:lnTo>
                <a:lnTo>
                  <a:pt x="32562" y="214426"/>
                </a:lnTo>
                <a:lnTo>
                  <a:pt x="36525" y="216207"/>
                </a:lnTo>
                <a:close/>
              </a:path>
              <a:path w="158750" h="225425">
                <a:moveTo>
                  <a:pt x="145694" y="58775"/>
                </a:moveTo>
                <a:lnTo>
                  <a:pt x="131114" y="19761"/>
                </a:lnTo>
                <a:lnTo>
                  <a:pt x="125679" y="15239"/>
                </a:lnTo>
                <a:lnTo>
                  <a:pt x="120294" y="10718"/>
                </a:lnTo>
                <a:lnTo>
                  <a:pt x="79705" y="0"/>
                </a:lnTo>
                <a:lnTo>
                  <a:pt x="68656" y="686"/>
                </a:lnTo>
                <a:lnTo>
                  <a:pt x="30317" y="17099"/>
                </a:lnTo>
                <a:lnTo>
                  <a:pt x="11887" y="54863"/>
                </a:lnTo>
                <a:lnTo>
                  <a:pt x="11887" y="69189"/>
                </a:lnTo>
                <a:lnTo>
                  <a:pt x="36525" y="102412"/>
                </a:lnTo>
                <a:lnTo>
                  <a:pt x="36525" y="216207"/>
                </a:lnTo>
                <a:lnTo>
                  <a:pt x="43098" y="219160"/>
                </a:lnTo>
                <a:lnTo>
                  <a:pt x="52120" y="221833"/>
                </a:lnTo>
                <a:lnTo>
                  <a:pt x="52120" y="147726"/>
                </a:lnTo>
                <a:lnTo>
                  <a:pt x="53390" y="142697"/>
                </a:lnTo>
                <a:lnTo>
                  <a:pt x="58521" y="134416"/>
                </a:lnTo>
                <a:lnTo>
                  <a:pt x="59131" y="133853"/>
                </a:lnTo>
                <a:lnTo>
                  <a:pt x="59131" y="58369"/>
                </a:lnTo>
                <a:lnTo>
                  <a:pt x="61112" y="53390"/>
                </a:lnTo>
                <a:lnTo>
                  <a:pt x="65023" y="49987"/>
                </a:lnTo>
                <a:lnTo>
                  <a:pt x="68935" y="46532"/>
                </a:lnTo>
                <a:lnTo>
                  <a:pt x="73558" y="44805"/>
                </a:lnTo>
                <a:lnTo>
                  <a:pt x="84327" y="44805"/>
                </a:lnTo>
                <a:lnTo>
                  <a:pt x="89001" y="46532"/>
                </a:lnTo>
                <a:lnTo>
                  <a:pt x="97027" y="53543"/>
                </a:lnTo>
                <a:lnTo>
                  <a:pt x="99059" y="58470"/>
                </a:lnTo>
                <a:lnTo>
                  <a:pt x="99059" y="132968"/>
                </a:lnTo>
                <a:lnTo>
                  <a:pt x="99974" y="133756"/>
                </a:lnTo>
                <a:lnTo>
                  <a:pt x="102615" y="137566"/>
                </a:lnTo>
                <a:lnTo>
                  <a:pt x="105206" y="141376"/>
                </a:lnTo>
                <a:lnTo>
                  <a:pt x="106578" y="145948"/>
                </a:lnTo>
                <a:lnTo>
                  <a:pt x="106679" y="221622"/>
                </a:lnTo>
                <a:lnTo>
                  <a:pt x="113436" y="219354"/>
                </a:lnTo>
                <a:lnTo>
                  <a:pt x="120531" y="216163"/>
                </a:lnTo>
                <a:lnTo>
                  <a:pt x="121005" y="215893"/>
                </a:lnTo>
                <a:lnTo>
                  <a:pt x="121005" y="103022"/>
                </a:lnTo>
                <a:lnTo>
                  <a:pt x="131806" y="93715"/>
                </a:lnTo>
                <a:lnTo>
                  <a:pt x="139522" y="83242"/>
                </a:lnTo>
                <a:lnTo>
                  <a:pt x="144151" y="71597"/>
                </a:lnTo>
                <a:lnTo>
                  <a:pt x="145694" y="58775"/>
                </a:lnTo>
                <a:close/>
              </a:path>
              <a:path w="158750" h="225425">
                <a:moveTo>
                  <a:pt x="106679" y="221622"/>
                </a:moveTo>
                <a:lnTo>
                  <a:pt x="106679" y="159410"/>
                </a:lnTo>
                <a:lnTo>
                  <a:pt x="103936" y="165709"/>
                </a:lnTo>
                <a:lnTo>
                  <a:pt x="97027" y="171401"/>
                </a:lnTo>
                <a:lnTo>
                  <a:pt x="92862" y="174802"/>
                </a:lnTo>
                <a:lnTo>
                  <a:pt x="86359" y="177088"/>
                </a:lnTo>
                <a:lnTo>
                  <a:pt x="71831" y="177088"/>
                </a:lnTo>
                <a:lnTo>
                  <a:pt x="65684" y="175056"/>
                </a:lnTo>
                <a:lnTo>
                  <a:pt x="59131" y="169866"/>
                </a:lnTo>
                <a:lnTo>
                  <a:pt x="55321" y="166877"/>
                </a:lnTo>
                <a:lnTo>
                  <a:pt x="52527" y="161137"/>
                </a:lnTo>
                <a:lnTo>
                  <a:pt x="52120" y="153720"/>
                </a:lnTo>
                <a:lnTo>
                  <a:pt x="52120" y="221833"/>
                </a:lnTo>
                <a:lnTo>
                  <a:pt x="54514" y="222542"/>
                </a:lnTo>
                <a:lnTo>
                  <a:pt x="66817" y="224570"/>
                </a:lnTo>
                <a:lnTo>
                  <a:pt x="80010" y="225247"/>
                </a:lnTo>
                <a:lnTo>
                  <a:pt x="89069" y="224876"/>
                </a:lnTo>
                <a:lnTo>
                  <a:pt x="97656" y="223767"/>
                </a:lnTo>
                <a:lnTo>
                  <a:pt x="105777" y="221925"/>
                </a:lnTo>
                <a:lnTo>
                  <a:pt x="106679" y="221622"/>
                </a:lnTo>
                <a:close/>
              </a:path>
              <a:path w="158750" h="225425">
                <a:moveTo>
                  <a:pt x="99059" y="132968"/>
                </a:moveTo>
                <a:lnTo>
                  <a:pt x="99059" y="70916"/>
                </a:lnTo>
                <a:lnTo>
                  <a:pt x="97078" y="75641"/>
                </a:lnTo>
                <a:lnTo>
                  <a:pt x="89255" y="82448"/>
                </a:lnTo>
                <a:lnTo>
                  <a:pt x="84734" y="84106"/>
                </a:lnTo>
                <a:lnTo>
                  <a:pt x="74015" y="84124"/>
                </a:lnTo>
                <a:lnTo>
                  <a:pt x="69341" y="82448"/>
                </a:lnTo>
                <a:lnTo>
                  <a:pt x="61315" y="75641"/>
                </a:lnTo>
                <a:lnTo>
                  <a:pt x="59232" y="70916"/>
                </a:lnTo>
                <a:lnTo>
                  <a:pt x="59131" y="64820"/>
                </a:lnTo>
                <a:lnTo>
                  <a:pt x="59131" y="133853"/>
                </a:lnTo>
                <a:lnTo>
                  <a:pt x="61874" y="131317"/>
                </a:lnTo>
                <a:lnTo>
                  <a:pt x="65989" y="129235"/>
                </a:lnTo>
                <a:lnTo>
                  <a:pt x="70104" y="127203"/>
                </a:lnTo>
                <a:lnTo>
                  <a:pt x="74625" y="126187"/>
                </a:lnTo>
                <a:lnTo>
                  <a:pt x="84734" y="126310"/>
                </a:lnTo>
                <a:lnTo>
                  <a:pt x="88544" y="127152"/>
                </a:lnTo>
                <a:lnTo>
                  <a:pt x="96672" y="130911"/>
                </a:lnTo>
                <a:lnTo>
                  <a:pt x="99059" y="132968"/>
                </a:lnTo>
                <a:close/>
              </a:path>
              <a:path w="158750" h="225425">
                <a:moveTo>
                  <a:pt x="158191" y="156057"/>
                </a:moveTo>
                <a:lnTo>
                  <a:pt x="158191" y="148437"/>
                </a:lnTo>
                <a:lnTo>
                  <a:pt x="156819" y="141071"/>
                </a:lnTo>
                <a:lnTo>
                  <a:pt x="129184" y="105765"/>
                </a:lnTo>
                <a:lnTo>
                  <a:pt x="121005" y="103022"/>
                </a:lnTo>
                <a:lnTo>
                  <a:pt x="121005" y="215893"/>
                </a:lnTo>
                <a:lnTo>
                  <a:pt x="150392" y="187195"/>
                </a:lnTo>
                <a:lnTo>
                  <a:pt x="158191" y="156057"/>
                </a:lnTo>
                <a:close/>
              </a:path>
            </a:pathLst>
          </a:custGeom>
          <a:solidFill>
            <a:srgbClr val="406DB5"/>
          </a:solidFill>
          <a:ln w="9525">
            <a:noFill/>
            <a:miter lim="800000"/>
            <a:headEnd/>
            <a:tailEnd/>
          </a:ln>
        </p:spPr>
        <p:txBody>
          <a:bodyPr lIns="0" tIns="0" rIns="0" bIns="0"/>
          <a:lstStyle/>
          <a:p>
            <a:endParaRPr lang="en-US">
              <a:latin typeface="Calibri" pitchFamily="34" charset="0"/>
            </a:endParaRPr>
          </a:p>
        </p:txBody>
      </p:sp>
      <p:sp>
        <p:nvSpPr>
          <p:cNvPr id="16387" name="object 4"/>
          <p:cNvSpPr>
            <a:spLocks noChangeArrowheads="1"/>
          </p:cNvSpPr>
          <p:nvPr/>
        </p:nvSpPr>
        <p:spPr bwMode="auto">
          <a:xfrm>
            <a:off x="363538" y="330200"/>
            <a:ext cx="355600" cy="34925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6388" name="object 6"/>
          <p:cNvSpPr>
            <a:spLocks noChangeArrowheads="1"/>
          </p:cNvSpPr>
          <p:nvPr/>
        </p:nvSpPr>
        <p:spPr bwMode="auto">
          <a:xfrm>
            <a:off x="539750" y="1901825"/>
            <a:ext cx="1420813" cy="195263"/>
          </a:xfrm>
          <a:prstGeom prst="rect">
            <a:avLst/>
          </a:prstGeom>
          <a:blipFill dpi="0" rotWithShape="1">
            <a:blip r:embed="rId4"/>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6389" name="object 7"/>
          <p:cNvSpPr>
            <a:spLocks noChangeArrowheads="1"/>
          </p:cNvSpPr>
          <p:nvPr/>
        </p:nvSpPr>
        <p:spPr bwMode="auto">
          <a:xfrm>
            <a:off x="2197100" y="1862138"/>
            <a:ext cx="4395788" cy="2963862"/>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9457" name="Rectangle 1"/>
          <p:cNvSpPr>
            <a:spLocks noChangeArrowheads="1"/>
          </p:cNvSpPr>
          <p:nvPr/>
        </p:nvSpPr>
        <p:spPr bwMode="auto">
          <a:xfrm>
            <a:off x="425450" y="914400"/>
            <a:ext cx="6553200" cy="646113"/>
          </a:xfrm>
          <a:prstGeom prst="rect">
            <a:avLst/>
          </a:prstGeom>
          <a:noFill/>
          <a:ln w="9525">
            <a:noFill/>
            <a:miter lim="800000"/>
            <a:headEnd/>
            <a:tailEnd/>
          </a:ln>
          <a:effectLst/>
        </p:spPr>
        <p:txBody>
          <a:bodyPr anchor="ctr">
            <a:spAutoFit/>
          </a:bodyPr>
          <a:lstStyle/>
          <a:p>
            <a:pPr algn="just">
              <a:defRPr/>
            </a:pPr>
            <a:r>
              <a:rPr lang="en-US" dirty="0">
                <a:solidFill>
                  <a:schemeClr val="tx2">
                    <a:lumMod val="60000"/>
                    <a:lumOff val="40000"/>
                  </a:schemeClr>
                </a:solidFill>
                <a:latin typeface="Comic Sans MS" pitchFamily="66" charset="0"/>
                <a:ea typeface="Times New Roman" pitchFamily="18" charset="0"/>
                <a:cs typeface="Arial" pitchFamily="34" charset="0"/>
              </a:rPr>
              <a:t>Display of a site that meets the criteria and provides comprehensive information about what it can offer:</a:t>
            </a:r>
            <a:endParaRPr lang="en-US" dirty="0">
              <a:solidFill>
                <a:schemeClr val="tx2">
                  <a:lumMod val="60000"/>
                  <a:lumOff val="40000"/>
                </a:schemeClr>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TotalTime>
  <Words>858</Words>
  <Application>Microsoft Office PowerPoint</Application>
  <PresentationFormat>Custom</PresentationFormat>
  <Paragraphs>63</Paragraphs>
  <Slides>26</Slides>
  <Notes>0</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26</vt:i4>
      </vt:variant>
    </vt:vector>
  </HeadingPairs>
  <TitlesOfParts>
    <vt:vector size="31" baseType="lpstr">
      <vt:lpstr>Calibri</vt:lpstr>
      <vt:lpstr>Arial</vt:lpstr>
      <vt:lpstr>Comic Sans MS</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brosura (novi sad-krive).cdr</dc:title>
  <dc:creator>Zvonko</dc:creator>
  <cp:lastModifiedBy>Darko Ivic</cp:lastModifiedBy>
  <cp:revision>13</cp:revision>
  <dcterms:created xsi:type="dcterms:W3CDTF">2017-06-26T08:31:17Z</dcterms:created>
  <dcterms:modified xsi:type="dcterms:W3CDTF">2017-07-19T08:36:38Z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2017-05-22T00:00:00Z</vt:filetime>
  </property>
  <property fmtid="{D5CDD505-2E9C-101B-9397-08002B2CF9AE}" pid="3" name="Creator">
    <vt:lpwstr>PScript5.dll Version 5.2.2</vt:lpwstr>
  </property>
  <property fmtid="{D5CDD505-2E9C-101B-9397-08002B2CF9AE}" pid="4" name="LastSaved">
    <vt:filetime>2017-06-26T00:00:00Z</vt:filetime>
  </property>
</Properties>
</file>